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Anton"/>
      <p:regular r:id="rId51"/>
    </p:embeddedFont>
    <p:embeddedFont>
      <p:font typeface="Helvetica Neue"/>
      <p:regular r:id="rId52"/>
      <p:bold r:id="rId53"/>
      <p:italic r:id="rId54"/>
      <p:boldItalic r:id="rId55"/>
    </p:embeddedFont>
    <p:embeddedFont>
      <p:font typeface="Helvetica Neue Light"/>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E7FAB5-D818-4E31-A529-F5590BE58E3F}">
  <a:tblStyle styleId="{27E7FAB5-D818-4E31-A529-F5590BE58E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3.xml"/><Relationship Id="rId63" Type="http://schemas.openxmlformats.org/officeDocument/2006/relationships/font" Target="fonts/DM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nton-regular.fntdata"/><Relationship Id="rId50" Type="http://schemas.openxmlformats.org/officeDocument/2006/relationships/slide" Target="slides/slide43.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HelveticaNeueLight-bold.fntdata"/><Relationship Id="rId12" Type="http://schemas.openxmlformats.org/officeDocument/2006/relationships/slide" Target="slides/slide5.xml"/><Relationship Id="rId56" Type="http://schemas.openxmlformats.org/officeDocument/2006/relationships/font" Target="fonts/HelveticaNeueLight-regular.fntdata"/><Relationship Id="rId15" Type="http://schemas.openxmlformats.org/officeDocument/2006/relationships/slide" Target="slides/slide8.xml"/><Relationship Id="rId59" Type="http://schemas.openxmlformats.org/officeDocument/2006/relationships/font" Target="fonts/HelveticaNeueLight-boldItalic.fntdata"/><Relationship Id="rId14" Type="http://schemas.openxmlformats.org/officeDocument/2006/relationships/slide" Target="slides/slide7.xml"/><Relationship Id="rId58" Type="http://schemas.openxmlformats.org/officeDocument/2006/relationships/font" Target="fonts/HelveticaNeue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d54d0497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d54d0497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d54d0497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d54d0497c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d54d0497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d54d0497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d54d0497c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d54d0497c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d54d0497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d54d0497c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d54d0497c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d54d0497c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d54d0497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d54d0497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d54d0497c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d54d0497c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d54d0497c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d54d0497c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d54d0497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d54d0497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d54d0497c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d54d0497c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d54d0497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d54d0497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d54d0497c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d54d0497c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d54d0497c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d54d0497c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d54d0497c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d54d0497c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highlight>
                  <a:srgbClr val="FF00FF"/>
                </a:highlight>
              </a:rPr>
              <a:t>Profe:</a:t>
            </a:r>
            <a:r>
              <a:rPr lang="en-GB" sz="1400">
                <a:solidFill>
                  <a:schemeClr val="dk1"/>
                </a:solidFill>
              </a:rPr>
              <a:t> Invitar a que si algunx alumnx quiere, puede compartir su pantalla y ejercitar lo visto entre todos desde ahí</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d54d0497c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d54d0497c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Obligatoria siempre.</a:t>
            </a:r>
            <a:r>
              <a:rPr lang="en-GB">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d54d0497c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d54d0497c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d54d0497c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d54d0497c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d54d0497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d54d0497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d54d0497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d54d0497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d54d0497c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d54d0497c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d54d0497c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d54d0497c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d54d0497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d54d0497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n-GB">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d54d0497c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d54d0497c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d54d0497c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d54d0497c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d54d0497c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d54d0497c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d54d0497c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d54d0497c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d54d0497c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d54d0497c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7fe681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7fe681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highlight>
                  <a:srgbClr val="EAFF6A"/>
                </a:highlight>
                <a:latin typeface="DM Sans"/>
                <a:ea typeface="DM Sans"/>
                <a:cs typeface="DM Sans"/>
                <a:sym typeface="DM Sans"/>
              </a:rPr>
              <a:t>Para profes:</a:t>
            </a:r>
            <a:r>
              <a:rPr lang="en-GB">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d54d0497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d54d0497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d54d0497c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d54d0497c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b="1" lang="en-GB" sz="1400">
                <a:solidFill>
                  <a:schemeClr val="dk1"/>
                </a:solidFill>
              </a:rPr>
              <a:t>ACTIVIDAD “PARA PENSAR” (Optativa)</a:t>
            </a:r>
            <a:endParaRPr b="1" sz="1400">
              <a:solidFill>
                <a:schemeClr val="dk1"/>
              </a:solidFill>
            </a:endParaRPr>
          </a:p>
          <a:p>
            <a:pPr indent="-298450" lvl="0" marL="457200" rtl="0" algn="l">
              <a:spcBef>
                <a:spcPts val="0"/>
              </a:spcBef>
              <a:spcAft>
                <a:spcPts val="0"/>
              </a:spcAft>
              <a:buClr>
                <a:schemeClr val="dk1"/>
              </a:buClr>
              <a:buSzPts val="1100"/>
              <a:buFont typeface="DM Sans"/>
              <a:buChar char="-"/>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298450" lvl="0" marL="457200" rtl="0" algn="l">
              <a:spcBef>
                <a:spcPts val="0"/>
              </a:spcBef>
              <a:spcAft>
                <a:spcPts val="0"/>
              </a:spcAft>
              <a:buClr>
                <a:schemeClr val="dk1"/>
              </a:buClr>
              <a:buSzPts val="1100"/>
              <a:buFont typeface="DM Sans"/>
              <a:buChar char="-"/>
            </a:pPr>
            <a:r>
              <a:rPr b="1" lang="en-GB" sz="1400">
                <a:solidFill>
                  <a:schemeClr val="dk1"/>
                </a:solidFill>
              </a:rPr>
              <a:t>Formato: </a:t>
            </a:r>
            <a:r>
              <a:rPr lang="en-GB" sz="1400">
                <a:solidFill>
                  <a:schemeClr val="dk1"/>
                </a:solidFill>
              </a:rPr>
              <a:t>Google Forms</a:t>
            </a:r>
            <a:endParaRPr sz="1400">
              <a:solidFill>
                <a:schemeClr val="dk1"/>
              </a:solidFill>
            </a:endParaRPr>
          </a:p>
          <a:p>
            <a:pPr indent="-298450" lvl="0" marL="457200" rtl="0" algn="l">
              <a:spcBef>
                <a:spcPts val="0"/>
              </a:spcBef>
              <a:spcAft>
                <a:spcPts val="0"/>
              </a:spcAft>
              <a:buClr>
                <a:schemeClr val="dk1"/>
              </a:buClr>
              <a:buSzPts val="1100"/>
              <a:buFont typeface="DM Sans"/>
              <a:buChar char="-"/>
            </a:pPr>
            <a:r>
              <a:t/>
            </a:r>
            <a:endParaRPr b="1" sz="1400">
              <a:solidFill>
                <a:schemeClr val="dk1"/>
              </a:solidFill>
            </a:endParaRPr>
          </a:p>
          <a:p>
            <a:pPr indent="-298450" lvl="0" marL="457200" rtl="0" algn="l">
              <a:spcBef>
                <a:spcPts val="0"/>
              </a:spcBef>
              <a:spcAft>
                <a:spcPts val="0"/>
              </a:spcAft>
              <a:buClr>
                <a:schemeClr val="dk1"/>
              </a:buClr>
              <a:buSzPts val="1100"/>
              <a:buFont typeface="DM Sans"/>
              <a:buChar char="-"/>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298450" lvl="0" marL="457200" rtl="0" algn="l">
              <a:spcBef>
                <a:spcPts val="0"/>
              </a:spcBef>
              <a:spcAft>
                <a:spcPts val="0"/>
              </a:spcAft>
              <a:buClr>
                <a:schemeClr val="dk1"/>
              </a:buClr>
              <a:buSzPts val="1100"/>
              <a:buFont typeface="DM Sans"/>
              <a:buChar char="-"/>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d54d0497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d54d0497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d54d0497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d54d0497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Enviar el contenido a integrar a </a:t>
            </a:r>
            <a:r>
              <a:rPr lang="en-GB" u="sng">
                <a:solidFill>
                  <a:schemeClr val="hlink"/>
                </a:solidFill>
                <a:latin typeface="DM Sans"/>
                <a:ea typeface="DM Sans"/>
                <a:cs typeface="DM Sans"/>
                <a:sym typeface="DM Sans"/>
                <a:hlinkClick r:id="rId2"/>
              </a:rPr>
              <a:t>contenidos@coderhouse.com</a:t>
            </a:r>
            <a:r>
              <a:rPr lang="en-GB">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accent1"/>
                </a:solidFill>
                <a:latin typeface="DM Sans"/>
                <a:ea typeface="DM Sans"/>
                <a:cs typeface="DM Sans"/>
                <a:sym typeface="DM Sans"/>
              </a:rPr>
              <a:t>El material recomendado es únicamente a modo de sugerencia.</a:t>
            </a:r>
            <a:br>
              <a:rPr b="1" lang="en-GB">
                <a:solidFill>
                  <a:schemeClr val="accent1"/>
                </a:solidFill>
                <a:latin typeface="DM Sans"/>
                <a:ea typeface="DM Sans"/>
                <a:cs typeface="DM Sans"/>
                <a:sym typeface="DM Sans"/>
              </a:rPr>
            </a:br>
            <a:r>
              <a:rPr b="1" lang="en-GB">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d54d0497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d54d0497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n-GB">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d54d049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d54d049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d54d0497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d54d0497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d54d0497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d54d0497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d54d0497c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d54d0497c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d54d0497c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d54d0497c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d54d0497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d54d0497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d54d0497c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d54d0497c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d54d0497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d54d0497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d54d0497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d54d0497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 name="Google Shape;68;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6" name="Google Shape;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0" name="Google Shape;80;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 name="Google Shape;8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7" name="Google Shape;87;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8" name="Google Shape;8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1" name="Google Shape;9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5" name="Google Shape;95;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7" name="Google Shape;9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0" name="Google Shape;10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3" name="Google Shape;103;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4" name="Google Shape;10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5" name="Shape 115"/>
        <p:cNvGrpSpPr/>
        <p:nvPr/>
      </p:nvGrpSpPr>
      <p:grpSpPr>
        <a:xfrm>
          <a:off x="0" y="0"/>
          <a:ext cx="0" cy="0"/>
          <a:chOff x="0" y="0"/>
          <a:chExt cx="0" cy="0"/>
        </a:xfrm>
      </p:grpSpPr>
      <p:pic>
        <p:nvPicPr>
          <p:cNvPr id="116" name="Google Shape;116;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1" name="Shape 121"/>
        <p:cNvGrpSpPr/>
        <p:nvPr/>
      </p:nvGrpSpPr>
      <p:grpSpPr>
        <a:xfrm>
          <a:off x="0" y="0"/>
          <a:ext cx="0" cy="0"/>
          <a:chOff x="0" y="0"/>
          <a:chExt cx="0" cy="0"/>
        </a:xfrm>
      </p:grpSpPr>
      <p:sp>
        <p:nvSpPr>
          <p:cNvPr id="122" name="Google Shape;122;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4" name="Google Shape;124;p3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0" name="Shape 140"/>
        <p:cNvGrpSpPr/>
        <p:nvPr/>
      </p:nvGrpSpPr>
      <p:grpSpPr>
        <a:xfrm>
          <a:off x="0" y="0"/>
          <a:ext cx="0" cy="0"/>
          <a:chOff x="0" y="0"/>
          <a:chExt cx="0" cy="0"/>
        </a:xfrm>
      </p:grpSpPr>
      <p:pic>
        <p:nvPicPr>
          <p:cNvPr id="141" name="Google Shape;141;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theme" Target="../theme/theme3.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 name="Google Shape;6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5" name="Google Shape;6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 name="Shape 117"/>
        <p:cNvGrpSpPr/>
        <p:nvPr/>
      </p:nvGrpSpPr>
      <p:grpSpPr>
        <a:xfrm>
          <a:off x="0" y="0"/>
          <a:ext cx="0" cy="0"/>
          <a:chOff x="0" y="0"/>
          <a:chExt cx="0" cy="0"/>
        </a:xfrm>
      </p:grpSpPr>
      <p:sp>
        <p:nvSpPr>
          <p:cNvPr id="118" name="Google Shape;11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9" name="Google Shape;119;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0" name="Google Shape;12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 Id="rId3" Type="http://schemas.openxmlformats.org/officeDocument/2006/relationships/image" Target="../media/image1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0" Type="http://schemas.openxmlformats.org/officeDocument/2006/relationships/hyperlink" Target="https://developer.mozilla.org/es/docs/Web/JavaScript/Referencia/Sentencias/switch" TargetMode="External"/><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hyperlink" Target="https://drive.google.com/file/d/11Qd_2a9YfHq7Yt4IGLXwWRs6OFpSu-6o/view" TargetMode="External"/><Relationship Id="rId9" Type="http://schemas.openxmlformats.org/officeDocument/2006/relationships/hyperlink" Target="https://developer.mozilla.org/es/docs/Web/JavaScript/Referencia/Sentencias/if...else" TargetMode="External"/><Relationship Id="rId5" Type="http://schemas.openxmlformats.org/officeDocument/2006/relationships/hyperlink" Target="https://teloexplicocongatitos.com/_next/image?url=https%3A%2F%2Fdoomvault.nyc3.digitaloceanspaces.com%2Ftlecg%2Fbig%2Fprog02.jpg&amp;w=1200&amp;q=75" TargetMode="External"/><Relationship Id="rId6" Type="http://schemas.openxmlformats.org/officeDocument/2006/relationships/hyperlink" Target="https://teloexplicocongatitos.com/_next/image?url=https%3A%2F%2Fdoomvault.nyc3.digitaloceanspaces.com%2Ftlecg%2Fbig%2Fprog03.jpg&amp;w=1200&amp;q=75" TargetMode="External"/><Relationship Id="rId7" Type="http://schemas.openxmlformats.org/officeDocument/2006/relationships/hyperlink" Target="https://teloexplicocongatitos.com/_next/image?url=https%3A%2F%2Fdoomvault.nyc3.digitaloceanspaces.com%2Ftlecg%2Fbig%2Fprog04.jpg&amp;w=1200&amp;q=75" TargetMode="External"/><Relationship Id="rId8" Type="http://schemas.openxmlformats.org/officeDocument/2006/relationships/hyperlink" Target="http://silentteacher.toxicode.fr/hourofc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52" name="Google Shape;152;p4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53" name="Google Shape;153;p4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48"/>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Valores Booleanos</a:t>
            </a:r>
            <a:endParaRPr b="1" sz="4000">
              <a:solidFill>
                <a:schemeClr val="dk1"/>
              </a:solidFill>
              <a:latin typeface="DM Sans"/>
              <a:ea typeface="DM Sans"/>
              <a:cs typeface="DM Sans"/>
              <a:sym typeface="DM Sans"/>
            </a:endParaRPr>
          </a:p>
        </p:txBody>
      </p:sp>
      <p:sp>
        <p:nvSpPr>
          <p:cNvPr id="246" name="Google Shape;246;p57"/>
          <p:cNvSpPr txBox="1"/>
          <p:nvPr/>
        </p:nvSpPr>
        <p:spPr>
          <a:xfrm>
            <a:off x="473350" y="1908175"/>
            <a:ext cx="8141100" cy="163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Para generar estos controles empezamos a trabajar con los valores</a:t>
            </a:r>
            <a:r>
              <a:rPr b="1" lang="en-GB" sz="1350">
                <a:solidFill>
                  <a:schemeClr val="dk1"/>
                </a:solidFill>
                <a:latin typeface="DM Sans"/>
                <a:ea typeface="DM Sans"/>
                <a:cs typeface="DM Sans"/>
                <a:sym typeface="DM Sans"/>
              </a:rPr>
              <a:t> </a:t>
            </a:r>
            <a:r>
              <a:rPr b="1" i="1" lang="en-GB" sz="1350">
                <a:solidFill>
                  <a:schemeClr val="dk1"/>
                </a:solidFill>
                <a:latin typeface="DM Sans"/>
                <a:ea typeface="DM Sans"/>
                <a:cs typeface="DM Sans"/>
                <a:sym typeface="DM Sans"/>
              </a:rPr>
              <a:t>booleanos</a:t>
            </a:r>
            <a:r>
              <a:rPr lang="en-GB" sz="1350">
                <a:solidFill>
                  <a:schemeClr val="dk1"/>
                </a:solidFill>
                <a:latin typeface="DM Sans"/>
                <a:ea typeface="DM Sans"/>
                <a:cs typeface="DM Sans"/>
                <a:sym typeface="DM Sans"/>
              </a:rPr>
              <a:t>. Estos pueden tomar dos valores posibles, </a:t>
            </a:r>
            <a:r>
              <a:rPr b="1" lang="en-GB" sz="1350">
                <a:solidFill>
                  <a:schemeClr val="dk1"/>
                </a:solidFill>
                <a:latin typeface="DM Sans"/>
                <a:ea typeface="DM Sans"/>
                <a:cs typeface="DM Sans"/>
                <a:sym typeface="DM Sans"/>
              </a:rPr>
              <a:t>true</a:t>
            </a:r>
            <a:r>
              <a:rPr lang="en-GB" sz="1350">
                <a:solidFill>
                  <a:schemeClr val="dk1"/>
                </a:solidFill>
                <a:latin typeface="DM Sans"/>
                <a:ea typeface="DM Sans"/>
                <a:cs typeface="DM Sans"/>
                <a:sym typeface="DM Sans"/>
              </a:rPr>
              <a:t> o </a:t>
            </a:r>
            <a:r>
              <a:rPr b="1" lang="en-GB" sz="1350">
                <a:solidFill>
                  <a:schemeClr val="dk1"/>
                </a:solidFill>
                <a:latin typeface="DM Sans"/>
                <a:ea typeface="DM Sans"/>
                <a:cs typeface="DM Sans"/>
                <a:sym typeface="DM Sans"/>
              </a:rPr>
              <a:t>false</a:t>
            </a:r>
            <a:r>
              <a:rPr lang="en-GB"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Así, para que nuestro programa tome un camino u otro le vamos a decir que resuelva alguna evaluación/comparación.</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Si es verdadera (true) tomará un camino, y si es falsa (false) tomará otro.</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Estructura IF</a:t>
            </a:r>
            <a:endParaRPr b="1" sz="3500">
              <a:solidFill>
                <a:schemeClr val="lt1"/>
              </a:solidFill>
              <a:latin typeface="DM Sans"/>
              <a:ea typeface="DM Sans"/>
              <a:cs typeface="DM Sans"/>
              <a:sym typeface="DM Sans"/>
            </a:endParaRPr>
          </a:p>
        </p:txBody>
      </p:sp>
      <p:sp>
        <p:nvSpPr>
          <p:cNvPr id="253" name="Google Shape;253;p58"/>
          <p:cNvSpPr txBox="1"/>
          <p:nvPr/>
        </p:nvSpPr>
        <p:spPr>
          <a:xfrm>
            <a:off x="5949025" y="2037900"/>
            <a:ext cx="2166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La estructura más utilizada en la mayoría de los lenguajes, y por ende también en JS, es la estructura </a:t>
            </a:r>
            <a:r>
              <a:rPr i="1" lang="en-GB" sz="1350">
                <a:solidFill>
                  <a:schemeClr val="dk1"/>
                </a:solidFill>
                <a:latin typeface="DM Sans"/>
                <a:ea typeface="DM Sans"/>
                <a:cs typeface="DM Sans"/>
                <a:sym typeface="DM Sans"/>
              </a:rPr>
              <a:t>if</a:t>
            </a:r>
            <a:endParaRPr sz="1350">
              <a:latin typeface="DM Sans"/>
              <a:ea typeface="DM Sans"/>
              <a:cs typeface="DM Sans"/>
              <a:sym typeface="DM Sans"/>
            </a:endParaRPr>
          </a:p>
        </p:txBody>
      </p:sp>
      <p:sp>
        <p:nvSpPr>
          <p:cNvPr id="254" name="Google Shape;254;p58"/>
          <p:cNvSpPr txBox="1"/>
          <p:nvPr/>
        </p:nvSpPr>
        <p:spPr>
          <a:xfrm>
            <a:off x="845700" y="1847650"/>
            <a:ext cx="5029200" cy="2000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chemeClr val="accent3"/>
                </a:solidFill>
                <a:latin typeface="Consolas"/>
                <a:ea typeface="Consolas"/>
                <a:cs typeface="Consolas"/>
                <a:sym typeface="Consolas"/>
              </a:rPr>
              <a:t>// si - condicion</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true</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bloque de código a ejecutar</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console</a:t>
            </a:r>
            <a:r>
              <a:rPr lang="en-GB" sz="1600">
                <a:solidFill>
                  <a:srgbClr val="F8F8F2"/>
                </a:solidFill>
                <a:latin typeface="Consolas"/>
                <a:ea typeface="Consolas"/>
                <a:cs typeface="Consolas"/>
                <a:sym typeface="Consolas"/>
              </a:rPr>
              <a:t>.</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vas a ver este mensaje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Estructura IF</a:t>
            </a:r>
            <a:endParaRPr b="1" sz="3500">
              <a:solidFill>
                <a:schemeClr val="lt1"/>
              </a:solidFill>
              <a:latin typeface="DM Sans"/>
              <a:ea typeface="DM Sans"/>
              <a:cs typeface="DM Sans"/>
              <a:sym typeface="DM Sans"/>
            </a:endParaRPr>
          </a:p>
        </p:txBody>
      </p:sp>
      <p:sp>
        <p:nvSpPr>
          <p:cNvPr id="261" name="Google Shape;261;p59"/>
          <p:cNvSpPr txBox="1"/>
          <p:nvPr/>
        </p:nvSpPr>
        <p:spPr>
          <a:xfrm>
            <a:off x="868150" y="1217800"/>
            <a:ext cx="23667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Si la condición se cumple (es decir, si su valor es </a:t>
            </a:r>
            <a:r>
              <a:rPr b="1" lang="en-GB" sz="1350">
                <a:solidFill>
                  <a:schemeClr val="dk1"/>
                </a:solidFill>
                <a:latin typeface="DM Sans"/>
                <a:ea typeface="DM Sans"/>
                <a:cs typeface="DM Sans"/>
                <a:sym typeface="DM Sans"/>
              </a:rPr>
              <a:t>true</a:t>
            </a:r>
            <a:r>
              <a:rPr lang="en-GB" sz="1350">
                <a:solidFill>
                  <a:schemeClr val="dk1"/>
                </a:solidFill>
                <a:latin typeface="DM Sans"/>
                <a:ea typeface="DM Sans"/>
                <a:cs typeface="DM Sans"/>
                <a:sym typeface="DM Sans"/>
              </a:rPr>
              <a:t>) se ejecutan todas las instrucciones que se encuentran dentro de {...}. Si la condición no se cumple (es decir, si su valor es </a:t>
            </a:r>
            <a:r>
              <a:rPr b="1" lang="en-GB" sz="1350">
                <a:solidFill>
                  <a:schemeClr val="dk1"/>
                </a:solidFill>
                <a:latin typeface="DM Sans"/>
                <a:ea typeface="DM Sans"/>
                <a:cs typeface="DM Sans"/>
                <a:sym typeface="DM Sans"/>
              </a:rPr>
              <a:t>false</a:t>
            </a:r>
            <a:r>
              <a:rPr lang="en-GB" sz="1350">
                <a:solidFill>
                  <a:schemeClr val="dk1"/>
                </a:solidFill>
                <a:latin typeface="DM Sans"/>
                <a:ea typeface="DM Sans"/>
                <a:cs typeface="DM Sans"/>
                <a:sym typeface="DM Sans"/>
              </a:rPr>
              <a:t>) no se ejecuta ninguna instrucción contenida en {...} y el programa continúa ejecutando el resto de instrucciones del script.</a:t>
            </a:r>
            <a:endParaRPr sz="1350">
              <a:latin typeface="DM Sans"/>
              <a:ea typeface="DM Sans"/>
              <a:cs typeface="DM Sans"/>
              <a:sym typeface="DM Sans"/>
            </a:endParaRPr>
          </a:p>
        </p:txBody>
      </p:sp>
      <p:sp>
        <p:nvSpPr>
          <p:cNvPr id="262" name="Google Shape;262;p59"/>
          <p:cNvSpPr txBox="1"/>
          <p:nvPr/>
        </p:nvSpPr>
        <p:spPr>
          <a:xfrm>
            <a:off x="3299825" y="2263900"/>
            <a:ext cx="50412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false</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console</a:t>
            </a:r>
            <a:r>
              <a:rPr lang="en-GB" sz="1500">
                <a:solidFill>
                  <a:srgbClr val="F8F8F2"/>
                </a:solidFill>
                <a:latin typeface="Consolas"/>
                <a:ea typeface="Consolas"/>
                <a:cs typeface="Consolas"/>
                <a:sym typeface="Consolas"/>
              </a:rPr>
              <a:t>.</a:t>
            </a:r>
            <a:r>
              <a:rPr lang="en-GB" sz="1500">
                <a:solidFill>
                  <a:srgbClr val="50FA7B"/>
                </a:solidFill>
                <a:latin typeface="Consolas"/>
                <a:ea typeface="Consolas"/>
                <a:cs typeface="Consolas"/>
                <a:sym typeface="Consolas"/>
              </a:rPr>
              <a:t>log</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no vas a ver este mensaje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Comparación </a:t>
            </a:r>
            <a:endParaRPr b="1" sz="4000">
              <a:solidFill>
                <a:schemeClr val="dk1"/>
              </a:solidFill>
              <a:latin typeface="DM Sans"/>
              <a:ea typeface="DM Sans"/>
              <a:cs typeface="DM Sans"/>
              <a:sym typeface="DM Sans"/>
            </a:endParaRPr>
          </a:p>
        </p:txBody>
      </p:sp>
      <p:sp>
        <p:nvSpPr>
          <p:cNvPr id="268" name="Google Shape;268;p60"/>
          <p:cNvSpPr txBox="1"/>
          <p:nvPr/>
        </p:nvSpPr>
        <p:spPr>
          <a:xfrm>
            <a:off x="473350" y="1908175"/>
            <a:ext cx="8141100" cy="178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350">
                <a:solidFill>
                  <a:schemeClr val="dk1"/>
                </a:solidFill>
                <a:latin typeface="DM Sans"/>
                <a:ea typeface="DM Sans"/>
                <a:cs typeface="DM Sans"/>
                <a:sym typeface="DM Sans"/>
              </a:rPr>
              <a:t>Cuando utilizamos operadores </a:t>
            </a:r>
            <a:r>
              <a:rPr i="1" lang="en-GB" sz="1350">
                <a:solidFill>
                  <a:schemeClr val="dk1"/>
                </a:solidFill>
                <a:latin typeface="DM Sans"/>
                <a:ea typeface="DM Sans"/>
                <a:cs typeface="DM Sans"/>
                <a:sym typeface="DM Sans"/>
              </a:rPr>
              <a:t>matemáticos</a:t>
            </a:r>
            <a:r>
              <a:rPr lang="en-GB" sz="1350">
                <a:solidFill>
                  <a:schemeClr val="dk1"/>
                </a:solidFill>
                <a:latin typeface="DM Sans"/>
                <a:ea typeface="DM Sans"/>
                <a:cs typeface="DM Sans"/>
                <a:sym typeface="DM Sans"/>
              </a:rPr>
              <a:t> entre dos valores numéricos, éstos resuelven un nuevo tipo de valor numérico que es el resultado de la operación. Cuando </a:t>
            </a:r>
            <a:r>
              <a:rPr b="1" i="1" lang="en-GB" sz="1350">
                <a:solidFill>
                  <a:schemeClr val="dk1"/>
                </a:solidFill>
                <a:latin typeface="DM Sans"/>
                <a:ea typeface="DM Sans"/>
                <a:cs typeface="DM Sans"/>
                <a:sym typeface="DM Sans"/>
              </a:rPr>
              <a:t>comparamos</a:t>
            </a:r>
            <a:r>
              <a:rPr b="1" lang="en-GB" sz="1350">
                <a:solidFill>
                  <a:schemeClr val="dk1"/>
                </a:solidFill>
                <a:latin typeface="DM Sans"/>
                <a:ea typeface="DM Sans"/>
                <a:cs typeface="DM Sans"/>
                <a:sym typeface="DM Sans"/>
              </a:rPr>
              <a:t> </a:t>
            </a:r>
            <a:r>
              <a:rPr lang="en-GB" sz="1350">
                <a:solidFill>
                  <a:schemeClr val="dk1"/>
                </a:solidFill>
                <a:latin typeface="DM Sans"/>
                <a:ea typeface="DM Sans"/>
                <a:cs typeface="DM Sans"/>
                <a:sym typeface="DM Sans"/>
              </a:rPr>
              <a:t>dos valores a través de un operador de comparación, ésta operación siempre se resuelve en </a:t>
            </a:r>
            <a:r>
              <a:rPr b="1" i="1" lang="en-GB" sz="1350">
                <a:solidFill>
                  <a:schemeClr val="dk1"/>
                </a:solidFill>
                <a:latin typeface="DM Sans"/>
                <a:ea typeface="DM Sans"/>
                <a:cs typeface="DM Sans"/>
                <a:sym typeface="DM Sans"/>
              </a:rPr>
              <a:t>true</a:t>
            </a:r>
            <a:r>
              <a:rPr b="1" lang="en-GB" sz="1350">
                <a:solidFill>
                  <a:schemeClr val="dk1"/>
                </a:solidFill>
                <a:latin typeface="DM Sans"/>
                <a:ea typeface="DM Sans"/>
                <a:cs typeface="DM Sans"/>
                <a:sym typeface="DM Sans"/>
              </a:rPr>
              <a:t> </a:t>
            </a:r>
            <a:r>
              <a:rPr lang="en-GB" sz="1350">
                <a:solidFill>
                  <a:schemeClr val="dk1"/>
                </a:solidFill>
                <a:latin typeface="DM Sans"/>
                <a:ea typeface="DM Sans"/>
                <a:cs typeface="DM Sans"/>
                <a:sym typeface="DM Sans"/>
              </a:rPr>
              <a:t>o </a:t>
            </a:r>
            <a:r>
              <a:rPr b="1" i="1" lang="en-GB" sz="1350">
                <a:solidFill>
                  <a:schemeClr val="dk1"/>
                </a:solidFill>
                <a:latin typeface="DM Sans"/>
                <a:ea typeface="DM Sans"/>
                <a:cs typeface="DM Sans"/>
                <a:sym typeface="DM Sans"/>
              </a:rPr>
              <a:t>false</a:t>
            </a:r>
            <a:r>
              <a:rPr lang="en-GB" sz="1350">
                <a:solidFill>
                  <a:schemeClr val="dk1"/>
                </a:solidFill>
                <a:latin typeface="DM Sans"/>
                <a:ea typeface="DM Sans"/>
                <a:cs typeface="DM Sans"/>
                <a:sym typeface="DM Sans"/>
              </a:rPr>
              <a:t>, es decir la comparación es verdadera o falsa.</a:t>
            </a:r>
            <a:endParaRPr sz="1350">
              <a:solidFill>
                <a:schemeClr val="dk1"/>
              </a:solidFill>
              <a:latin typeface="DM Sans"/>
              <a:ea typeface="DM Sans"/>
              <a:cs typeface="DM Sans"/>
              <a:sym typeface="DM Sans"/>
            </a:endParaRPr>
          </a:p>
          <a:p>
            <a:pPr indent="0" lvl="0" marL="0" rtl="0" algn="l">
              <a:lnSpc>
                <a:spcPct val="150000"/>
              </a:lnSpc>
              <a:spcBef>
                <a:spcPts val="1100"/>
              </a:spcBef>
              <a:spcAft>
                <a:spcPts val="1100"/>
              </a:spcAft>
              <a:buNone/>
            </a:pPr>
            <a:r>
              <a:rPr b="1" lang="en-GB" sz="1350">
                <a:solidFill>
                  <a:schemeClr val="dk1"/>
                </a:solidFill>
                <a:highlight>
                  <a:srgbClr val="EAFF6A"/>
                </a:highlight>
                <a:latin typeface="DM Sans"/>
                <a:ea typeface="DM Sans"/>
                <a:cs typeface="DM Sans"/>
                <a:sym typeface="DM Sans"/>
              </a:rPr>
              <a:t>El primer operador de comparación es el operador de equivalencia == </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Condicionales</a:t>
            </a:r>
            <a:endParaRPr b="1" sz="4000">
              <a:solidFill>
                <a:schemeClr val="dk1"/>
              </a:solidFill>
              <a:latin typeface="DM Sans"/>
              <a:ea typeface="DM Sans"/>
              <a:cs typeface="DM Sans"/>
              <a:sym typeface="DM Sans"/>
            </a:endParaRPr>
          </a:p>
        </p:txBody>
      </p:sp>
      <p:sp>
        <p:nvSpPr>
          <p:cNvPr id="274" name="Google Shape;274;p61"/>
          <p:cNvSpPr txBox="1"/>
          <p:nvPr/>
        </p:nvSpPr>
        <p:spPr>
          <a:xfrm>
            <a:off x="473350" y="1301650"/>
            <a:ext cx="8141100" cy="1144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En este ejemplo, las comparaciones se realizan entre el valor de la variable </a:t>
            </a:r>
            <a:r>
              <a:rPr b="1" lang="en-GB" sz="1350">
                <a:solidFill>
                  <a:schemeClr val="dk1"/>
                </a:solidFill>
                <a:latin typeface="DM Sans"/>
                <a:ea typeface="DM Sans"/>
                <a:cs typeface="DM Sans"/>
                <a:sym typeface="DM Sans"/>
              </a:rPr>
              <a:t>unNumero </a:t>
            </a:r>
            <a:r>
              <a:rPr lang="en-GB" sz="1350">
                <a:solidFill>
                  <a:schemeClr val="dk1"/>
                </a:solidFill>
                <a:latin typeface="DM Sans"/>
                <a:ea typeface="DM Sans"/>
                <a:cs typeface="DM Sans"/>
                <a:sym typeface="DM Sans"/>
              </a:rPr>
              <a:t>y un valor numérico.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None/>
            </a:pPr>
            <a:r>
              <a:rPr lang="en-GB" sz="1350">
                <a:solidFill>
                  <a:schemeClr val="dk1"/>
                </a:solidFill>
                <a:latin typeface="DM Sans"/>
                <a:ea typeface="DM Sans"/>
                <a:cs typeface="DM Sans"/>
                <a:sym typeface="DM Sans"/>
              </a:rPr>
              <a:t>En el primer condicional, como los dos valores coinciden, la igualdad se cumple, y por lo tanto la condición es cierta; su valor es </a:t>
            </a:r>
            <a:r>
              <a:rPr b="1" i="1" lang="en-GB" sz="1350">
                <a:solidFill>
                  <a:schemeClr val="dk1"/>
                </a:solidFill>
                <a:latin typeface="DM Sans"/>
                <a:ea typeface="DM Sans"/>
                <a:cs typeface="DM Sans"/>
                <a:sym typeface="DM Sans"/>
              </a:rPr>
              <a:t>true</a:t>
            </a:r>
            <a:r>
              <a:rPr lang="en-GB" sz="1350">
                <a:solidFill>
                  <a:schemeClr val="dk1"/>
                </a:solidFill>
                <a:latin typeface="DM Sans"/>
                <a:ea typeface="DM Sans"/>
                <a:cs typeface="DM Sans"/>
                <a:sym typeface="DM Sans"/>
              </a:rPr>
              <a:t>, y se ejecutan las instrucciones contenidas en el bloque del if.</a:t>
            </a:r>
            <a:endParaRPr sz="1350">
              <a:solidFill>
                <a:schemeClr val="dk1"/>
              </a:solidFill>
              <a:latin typeface="DM Sans"/>
              <a:ea typeface="DM Sans"/>
              <a:cs typeface="DM Sans"/>
              <a:sym typeface="DM Sans"/>
            </a:endParaRPr>
          </a:p>
        </p:txBody>
      </p:sp>
      <p:sp>
        <p:nvSpPr>
          <p:cNvPr id="275" name="Google Shape;275;p61"/>
          <p:cNvSpPr txBox="1"/>
          <p:nvPr/>
        </p:nvSpPr>
        <p:spPr>
          <a:xfrm>
            <a:off x="1757550" y="2499600"/>
            <a:ext cx="5167800" cy="2276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let</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endParaRPr sz="1200">
              <a:solidFill>
                <a:srgbClr val="BD93F9"/>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5) comparamos si unNumero es igual a 5</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6) comparamos si unNumero es igual a 6</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6</a:t>
            </a:r>
            <a:r>
              <a:rPr lang="en-GB"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no 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6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Condicionales</a:t>
            </a:r>
            <a:endParaRPr b="1" sz="4000">
              <a:solidFill>
                <a:schemeClr val="dk1"/>
              </a:solidFill>
              <a:latin typeface="DM Sans"/>
              <a:ea typeface="DM Sans"/>
              <a:cs typeface="DM Sans"/>
              <a:sym typeface="DM Sans"/>
            </a:endParaRPr>
          </a:p>
        </p:txBody>
      </p:sp>
      <p:sp>
        <p:nvSpPr>
          <p:cNvPr id="281" name="Google Shape;281;p62"/>
          <p:cNvSpPr txBox="1"/>
          <p:nvPr/>
        </p:nvSpPr>
        <p:spPr>
          <a:xfrm>
            <a:off x="473350" y="1301650"/>
            <a:ext cx="8141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GB" sz="1350">
                <a:solidFill>
                  <a:schemeClr val="dk1"/>
                </a:solidFill>
                <a:latin typeface="DM Sans"/>
                <a:ea typeface="DM Sans"/>
                <a:cs typeface="DM Sans"/>
                <a:sym typeface="DM Sans"/>
              </a:rPr>
              <a:t>En el segundo caso unNumero no es igual a 6; su valor es </a:t>
            </a:r>
            <a:r>
              <a:rPr b="1" i="1" lang="en-GB" sz="1350">
                <a:solidFill>
                  <a:schemeClr val="dk1"/>
                </a:solidFill>
                <a:latin typeface="DM Sans"/>
                <a:ea typeface="DM Sans"/>
                <a:cs typeface="DM Sans"/>
                <a:sym typeface="DM Sans"/>
              </a:rPr>
              <a:t>false</a:t>
            </a:r>
            <a:r>
              <a:rPr lang="en-GB" sz="1350">
                <a:solidFill>
                  <a:schemeClr val="dk1"/>
                </a:solidFill>
                <a:latin typeface="DM Sans"/>
                <a:ea typeface="DM Sans"/>
                <a:cs typeface="DM Sans"/>
                <a:sym typeface="DM Sans"/>
              </a:rPr>
              <a:t>, y </a:t>
            </a:r>
            <a:r>
              <a:rPr b="1" lang="en-GB" sz="1350">
                <a:solidFill>
                  <a:schemeClr val="dk1"/>
                </a:solidFill>
                <a:latin typeface="DM Sans"/>
                <a:ea typeface="DM Sans"/>
                <a:cs typeface="DM Sans"/>
                <a:sym typeface="DM Sans"/>
              </a:rPr>
              <a:t>no </a:t>
            </a:r>
            <a:r>
              <a:rPr lang="en-GB" sz="1350">
                <a:solidFill>
                  <a:schemeClr val="dk1"/>
                </a:solidFill>
                <a:latin typeface="DM Sans"/>
                <a:ea typeface="DM Sans"/>
                <a:cs typeface="DM Sans"/>
                <a:sym typeface="DM Sans"/>
              </a:rPr>
              <a:t>se ejecutan las instrucciones contenidas en el bloque del if.</a:t>
            </a:r>
            <a:endParaRPr sz="1350">
              <a:solidFill>
                <a:schemeClr val="dk1"/>
              </a:solidFill>
              <a:latin typeface="DM Sans"/>
              <a:ea typeface="DM Sans"/>
              <a:cs typeface="DM Sans"/>
              <a:sym typeface="DM Sans"/>
            </a:endParaRPr>
          </a:p>
        </p:txBody>
      </p:sp>
      <p:sp>
        <p:nvSpPr>
          <p:cNvPr id="282" name="Google Shape;282;p62"/>
          <p:cNvSpPr txBox="1"/>
          <p:nvPr/>
        </p:nvSpPr>
        <p:spPr>
          <a:xfrm>
            <a:off x="2001850" y="2027600"/>
            <a:ext cx="5084100" cy="2276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let</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endParaRPr sz="1200">
              <a:solidFill>
                <a:srgbClr val="BD93F9"/>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5) comparamos si unNumero es igual a 5</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6) comparamos si unNumero es igual a 6</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6</a:t>
            </a:r>
            <a:r>
              <a:rPr lang="en-GB"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no 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6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Condicionales</a:t>
            </a:r>
            <a:endParaRPr b="1" sz="4000">
              <a:solidFill>
                <a:schemeClr val="dk1"/>
              </a:solidFill>
              <a:latin typeface="DM Sans"/>
              <a:ea typeface="DM Sans"/>
              <a:cs typeface="DM Sans"/>
              <a:sym typeface="DM Sans"/>
            </a:endParaRPr>
          </a:p>
        </p:txBody>
      </p:sp>
      <p:sp>
        <p:nvSpPr>
          <p:cNvPr id="288" name="Google Shape;288;p63"/>
          <p:cNvSpPr txBox="1"/>
          <p:nvPr/>
        </p:nvSpPr>
        <p:spPr>
          <a:xfrm>
            <a:off x="473350" y="1301650"/>
            <a:ext cx="81411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La comparación del ejemplo suele ser el origen de muchos errores de programación, al confundir los operadores == y =. Las comparaciones siempre se realizan con el operador ==, ya que el operador = sirve para asignar valores.</a:t>
            </a:r>
            <a:endParaRPr sz="1350">
              <a:solidFill>
                <a:schemeClr val="dk1"/>
              </a:solidFill>
              <a:latin typeface="DM Sans"/>
              <a:ea typeface="DM Sans"/>
              <a:cs typeface="DM Sans"/>
              <a:sym typeface="DM Sans"/>
            </a:endParaRPr>
          </a:p>
        </p:txBody>
      </p:sp>
      <p:sp>
        <p:nvSpPr>
          <p:cNvPr id="289" name="Google Shape;289;p63"/>
          <p:cNvSpPr txBox="1"/>
          <p:nvPr/>
        </p:nvSpPr>
        <p:spPr>
          <a:xfrm>
            <a:off x="2029950" y="2171950"/>
            <a:ext cx="5084100" cy="2276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let</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endParaRPr sz="1200">
              <a:solidFill>
                <a:srgbClr val="BD93F9"/>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5) comparamos si unNumero es igual a 5</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5</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6272A4"/>
                </a:solidFill>
                <a:latin typeface="Consolas"/>
                <a:ea typeface="Consolas"/>
                <a:cs typeface="Consolas"/>
                <a:sym typeface="Consolas"/>
              </a:rPr>
              <a:t>// Con (unNumero == 6) comparamos si unNumero es igual a 6</a:t>
            </a:r>
            <a:endParaRPr sz="12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F79C6"/>
                </a:solidFill>
                <a:latin typeface="Consolas"/>
                <a:ea typeface="Consolas"/>
                <a:cs typeface="Consolas"/>
                <a:sym typeface="Consolas"/>
              </a:rPr>
              <a:t>if</a:t>
            </a:r>
            <a:r>
              <a:rPr lang="en-GB" sz="1200">
                <a:solidFill>
                  <a:srgbClr val="F8F8F2"/>
                </a:solidFill>
                <a:latin typeface="Consolas"/>
                <a:ea typeface="Consolas"/>
                <a:cs typeface="Consolas"/>
                <a:sym typeface="Consolas"/>
              </a:rPr>
              <a:t> (unNumero </a:t>
            </a:r>
            <a:r>
              <a:rPr lang="en-GB" sz="1200">
                <a:solidFill>
                  <a:srgbClr val="FF79C6"/>
                </a:solidFill>
                <a:latin typeface="Consolas"/>
                <a:ea typeface="Consolas"/>
                <a:cs typeface="Consolas"/>
                <a:sym typeface="Consolas"/>
              </a:rPr>
              <a:t>==</a:t>
            </a: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6</a:t>
            </a:r>
            <a:r>
              <a:rPr lang="en-GB"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    </a:t>
            </a:r>
            <a:r>
              <a:rPr lang="en-GB" sz="1200">
                <a:solidFill>
                  <a:srgbClr val="BD93F9"/>
                </a:solidFill>
                <a:latin typeface="Consolas"/>
                <a:ea typeface="Consolas"/>
                <a:cs typeface="Consolas"/>
                <a:sym typeface="Consolas"/>
              </a:rPr>
              <a:t>console</a:t>
            </a:r>
            <a:r>
              <a:rPr lang="en-GB" sz="1200">
                <a:solidFill>
                  <a:srgbClr val="F8F8F2"/>
                </a:solidFill>
                <a:latin typeface="Consolas"/>
                <a:ea typeface="Consolas"/>
                <a:cs typeface="Consolas"/>
                <a:sym typeface="Consolas"/>
              </a:rPr>
              <a:t>.</a:t>
            </a:r>
            <a:r>
              <a:rPr lang="en-GB" sz="1200">
                <a:solidFill>
                  <a:srgbClr val="50FA7B"/>
                </a:solidFill>
                <a:latin typeface="Consolas"/>
                <a:ea typeface="Consolas"/>
                <a:cs typeface="Consolas"/>
                <a:sym typeface="Consolas"/>
              </a:rPr>
              <a:t>log</a:t>
            </a:r>
            <a:r>
              <a:rPr lang="en-GB" sz="1200">
                <a:solidFill>
                  <a:srgbClr val="F8F8F2"/>
                </a:solidFill>
                <a:latin typeface="Consolas"/>
                <a:ea typeface="Consolas"/>
                <a:cs typeface="Consolas"/>
                <a:sym typeface="Consolas"/>
              </a:rPr>
              <a:t>(</a:t>
            </a:r>
            <a:r>
              <a:rPr lang="en-GB" sz="1200">
                <a:solidFill>
                  <a:srgbClr val="E9F284"/>
                </a:solidFill>
                <a:latin typeface="Consolas"/>
                <a:ea typeface="Consolas"/>
                <a:cs typeface="Consolas"/>
                <a:sym typeface="Consolas"/>
              </a:rPr>
              <a:t>"</a:t>
            </a:r>
            <a:r>
              <a:rPr lang="en-GB" sz="1200">
                <a:solidFill>
                  <a:srgbClr val="F1FA8C"/>
                </a:solidFill>
                <a:latin typeface="Consolas"/>
                <a:ea typeface="Consolas"/>
                <a:cs typeface="Consolas"/>
                <a:sym typeface="Consolas"/>
              </a:rPr>
              <a:t>no vas a ver este mensaje</a:t>
            </a:r>
            <a:r>
              <a:rPr lang="en-GB" sz="1200">
                <a:solidFill>
                  <a:srgbClr val="E9F284"/>
                </a:solidFill>
                <a:latin typeface="Consolas"/>
                <a:ea typeface="Consolas"/>
                <a:cs typeface="Consolas"/>
                <a:sym typeface="Consolas"/>
              </a:rPr>
              <a:t>"</a:t>
            </a: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6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if… else </a:t>
            </a:r>
            <a:endParaRPr b="1" sz="4000">
              <a:solidFill>
                <a:schemeClr val="dk1"/>
              </a:solidFill>
              <a:latin typeface="DM Sans"/>
              <a:ea typeface="DM Sans"/>
              <a:cs typeface="DM Sans"/>
              <a:sym typeface="DM Sans"/>
            </a:endParaRPr>
          </a:p>
        </p:txBody>
      </p:sp>
      <p:sp>
        <p:nvSpPr>
          <p:cNvPr id="295" name="Google Shape;295;p64"/>
          <p:cNvSpPr txBox="1"/>
          <p:nvPr/>
        </p:nvSpPr>
        <p:spPr>
          <a:xfrm>
            <a:off x="473350" y="1301650"/>
            <a:ext cx="81411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En ocasiones, las decisiones que se deben realizar no son del tipo </a:t>
            </a:r>
            <a:r>
              <a:rPr i="1" lang="en-GB" sz="1350">
                <a:solidFill>
                  <a:schemeClr val="dk1"/>
                </a:solidFill>
                <a:latin typeface="DM Sans"/>
                <a:ea typeface="DM Sans"/>
                <a:cs typeface="DM Sans"/>
                <a:sym typeface="DM Sans"/>
              </a:rPr>
              <a:t>«si se cumple la condición, hazlo; si no se cumple, no hagas nada»</a:t>
            </a:r>
            <a:r>
              <a:rPr lang="en-GB" sz="1350">
                <a:solidFill>
                  <a:schemeClr val="dk1"/>
                </a:solidFill>
                <a:latin typeface="DM Sans"/>
                <a:ea typeface="DM Sans"/>
                <a:cs typeface="DM Sans"/>
                <a:sym typeface="DM Sans"/>
              </a:rPr>
              <a:t>. Normalmente las condiciones suelen ser del tipo </a:t>
            </a:r>
            <a:r>
              <a:rPr b="1" i="1" lang="en-GB" sz="1350">
                <a:solidFill>
                  <a:schemeClr val="dk1"/>
                </a:solidFill>
                <a:latin typeface="DM Sans"/>
                <a:ea typeface="DM Sans"/>
                <a:cs typeface="DM Sans"/>
                <a:sym typeface="DM Sans"/>
              </a:rPr>
              <a:t>«si se cumple esta condición, hazlo; si no se cumple, haz esto otro»</a:t>
            </a:r>
            <a:r>
              <a:rPr b="1" lang="en-GB"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296" name="Google Shape;296;p64"/>
          <p:cNvSpPr txBox="1"/>
          <p:nvPr/>
        </p:nvSpPr>
        <p:spPr>
          <a:xfrm>
            <a:off x="1304550" y="2171950"/>
            <a:ext cx="6534900" cy="23853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let</a:t>
            </a:r>
            <a:r>
              <a:rPr lang="en-GB">
                <a:solidFill>
                  <a:srgbClr val="F8F8F2"/>
                </a:solidFill>
                <a:latin typeface="Consolas"/>
                <a:ea typeface="Consolas"/>
                <a:cs typeface="Consolas"/>
                <a:sym typeface="Consolas"/>
              </a:rPr>
              <a:t> unColor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Rojo</a:t>
            </a:r>
            <a:r>
              <a:rPr lang="en-GB">
                <a:solidFill>
                  <a:srgbClr val="E9F284"/>
                </a:solidFill>
                <a:latin typeface="Consolas"/>
                <a:ea typeface="Consolas"/>
                <a:cs typeface="Consolas"/>
                <a:sym typeface="Consolas"/>
              </a:rPr>
              <a:t>"</a:t>
            </a:r>
            <a:endParaRPr>
              <a:solidFill>
                <a:srgbClr val="E9F28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6272A4"/>
                </a:solidFill>
                <a:latin typeface="Consolas"/>
                <a:ea typeface="Consolas"/>
                <a:cs typeface="Consolas"/>
                <a:sym typeface="Consolas"/>
              </a:rPr>
              <a:t>// Con (unColor == "Rojo") comparamos si unColor es igual "Rojo"</a:t>
            </a:r>
            <a:endParaRPr>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if</a:t>
            </a:r>
            <a:r>
              <a:rPr lang="en-GB">
                <a:solidFill>
                  <a:srgbClr val="F8F8F2"/>
                </a:solidFill>
                <a:latin typeface="Consolas"/>
                <a:ea typeface="Consolas"/>
                <a:cs typeface="Consolas"/>
                <a:sym typeface="Consolas"/>
              </a:rPr>
              <a:t> (unColor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Rojo</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BD93F9"/>
                </a:solidFill>
                <a:latin typeface="Consolas"/>
                <a:ea typeface="Consolas"/>
                <a:cs typeface="Consolas"/>
                <a:sym typeface="Consolas"/>
              </a:rPr>
              <a:t>console</a:t>
            </a:r>
            <a:r>
              <a:rPr lang="en-GB">
                <a:solidFill>
                  <a:srgbClr val="F8F8F2"/>
                </a:solidFill>
                <a:latin typeface="Consolas"/>
                <a:ea typeface="Consolas"/>
                <a:cs typeface="Consolas"/>
                <a:sym typeface="Consolas"/>
              </a:rPr>
              <a:t>.</a:t>
            </a:r>
            <a:r>
              <a:rPr lang="en-GB">
                <a:solidFill>
                  <a:srgbClr val="50FA7B"/>
                </a:solidFill>
                <a:latin typeface="Consolas"/>
                <a:ea typeface="Consolas"/>
                <a:cs typeface="Consolas"/>
                <a:sym typeface="Consolas"/>
              </a:rPr>
              <a:t>log</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el color es Rojo</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r>
              <a:rPr lang="en-GB">
                <a:solidFill>
                  <a:srgbClr val="FF79C6"/>
                </a:solidFill>
                <a:latin typeface="Consolas"/>
                <a:ea typeface="Consolas"/>
                <a:cs typeface="Consolas"/>
                <a:sym typeface="Consolas"/>
              </a:rPr>
              <a:t>else</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a:solidFill>
                  <a:srgbClr val="6272A4"/>
                </a:solidFill>
                <a:latin typeface="Consolas"/>
                <a:ea typeface="Consolas"/>
                <a:cs typeface="Consolas"/>
                <a:sym typeface="Consolas"/>
              </a:rPr>
              <a:t>//La instrucción se interpreta cuando unColor NO es "Rojo"</a:t>
            </a:r>
            <a:endParaRPr>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BD93F9"/>
                </a:solidFill>
                <a:latin typeface="Consolas"/>
                <a:ea typeface="Consolas"/>
                <a:cs typeface="Consolas"/>
                <a:sym typeface="Consolas"/>
              </a:rPr>
              <a:t>console</a:t>
            </a:r>
            <a:r>
              <a:rPr lang="en-GB">
                <a:solidFill>
                  <a:srgbClr val="F8F8F2"/>
                </a:solidFill>
                <a:latin typeface="Consolas"/>
                <a:ea typeface="Consolas"/>
                <a:cs typeface="Consolas"/>
                <a:sym typeface="Consolas"/>
              </a:rPr>
              <a:t>.</a:t>
            </a:r>
            <a:r>
              <a:rPr lang="en-GB">
                <a:solidFill>
                  <a:srgbClr val="50FA7B"/>
                </a:solidFill>
                <a:latin typeface="Consolas"/>
                <a:ea typeface="Consolas"/>
                <a:cs typeface="Consolas"/>
                <a:sym typeface="Consolas"/>
              </a:rPr>
              <a:t>log</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el color NO es Rojo</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i</a:t>
            </a:r>
            <a:r>
              <a:rPr b="1" lang="en-GB" sz="4000">
                <a:solidFill>
                  <a:schemeClr val="dk1"/>
                </a:solidFill>
                <a:latin typeface="DM Sans"/>
                <a:ea typeface="DM Sans"/>
                <a:cs typeface="DM Sans"/>
                <a:sym typeface="DM Sans"/>
              </a:rPr>
              <a:t>f… else </a:t>
            </a:r>
            <a:endParaRPr b="1" sz="4000">
              <a:solidFill>
                <a:schemeClr val="dk1"/>
              </a:solidFill>
              <a:latin typeface="DM Sans"/>
              <a:ea typeface="DM Sans"/>
              <a:cs typeface="DM Sans"/>
              <a:sym typeface="DM Sans"/>
            </a:endParaRPr>
          </a:p>
        </p:txBody>
      </p:sp>
      <p:sp>
        <p:nvSpPr>
          <p:cNvPr id="302" name="Google Shape;302;p65"/>
          <p:cNvSpPr txBox="1"/>
          <p:nvPr/>
        </p:nvSpPr>
        <p:spPr>
          <a:xfrm>
            <a:off x="744400" y="1555450"/>
            <a:ext cx="7884900" cy="2800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nombreUsuario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Ingresar nombre de usuario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(nombreUsuario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No ingresaste el nombre de usuario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Nombre de usuario ingresado </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nombreUsuario);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Condiciones anidadas if… else if</a:t>
            </a:r>
            <a:endParaRPr b="1" sz="4000">
              <a:solidFill>
                <a:schemeClr val="dk1"/>
              </a:solidFill>
              <a:latin typeface="DM Sans"/>
              <a:ea typeface="DM Sans"/>
              <a:cs typeface="DM Sans"/>
              <a:sym typeface="DM Sans"/>
            </a:endParaRPr>
          </a:p>
        </p:txBody>
      </p:sp>
      <p:sp>
        <p:nvSpPr>
          <p:cNvPr id="308" name="Google Shape;308;p66"/>
          <p:cNvSpPr txBox="1"/>
          <p:nvPr/>
        </p:nvSpPr>
        <p:spPr>
          <a:xfrm>
            <a:off x="1678900" y="1358425"/>
            <a:ext cx="5730000" cy="36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precio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100.5</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(precio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El precio es menor que 20</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(precio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50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El precio es menor que 50</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 (precio </a:t>
            </a:r>
            <a:r>
              <a:rPr lang="en-GB" sz="1500">
                <a:solidFill>
                  <a:srgbClr val="FF79C6"/>
                </a:solidFill>
                <a:latin typeface="Consolas"/>
                <a:ea typeface="Consolas"/>
                <a:cs typeface="Consolas"/>
                <a:sym typeface="Consolas"/>
              </a:rPr>
              <a:t>&lt;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100</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El precio es menor que 100</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El precio es mayor que 100</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500">
                <a:solidFill>
                  <a:srgbClr val="F8F8F2"/>
                </a:solidFill>
                <a:latin typeface="Consolas"/>
                <a:ea typeface="Consolas"/>
                <a:cs typeface="Consolas"/>
                <a:sym typeface="Consolas"/>
              </a:rPr>
              <a:t>   </a:t>
            </a:r>
            <a:endParaRPr sz="15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Control de flujos</a:t>
            </a:r>
            <a:endParaRPr b="1" sz="4000">
              <a:solidFill>
                <a:srgbClr val="EAFF6A"/>
              </a:solidFill>
              <a:latin typeface="DM Sans"/>
              <a:ea typeface="DM Sans"/>
              <a:cs typeface="DM Sans"/>
              <a:sym typeface="DM Sans"/>
            </a:endParaRPr>
          </a:p>
        </p:txBody>
      </p:sp>
      <p:sp>
        <p:nvSpPr>
          <p:cNvPr id="160" name="Google Shape;160;p4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DM Sans"/>
                <a:ea typeface="DM Sans"/>
                <a:cs typeface="DM Sans"/>
                <a:sym typeface="DM Sans"/>
              </a:rPr>
              <a:t>Clase 02.</a:t>
            </a:r>
            <a:r>
              <a:rPr lang="en-GB"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pic>
        <p:nvPicPr>
          <p:cNvPr id="161" name="Google Shape;161;p49"/>
          <p:cNvPicPr preferRelativeResize="0"/>
          <p:nvPr/>
        </p:nvPicPr>
        <p:blipFill>
          <a:blip r:embed="rId3">
            <a:alphaModFix/>
          </a:blip>
          <a:stretch>
            <a:fillRect/>
          </a:stretch>
        </p:blipFill>
        <p:spPr>
          <a:xfrm>
            <a:off x="2507663" y="3739369"/>
            <a:ext cx="4128668" cy="17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Variables Boolean</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TRUE or FALSE</a:t>
            </a:r>
            <a:endParaRPr b="1" sz="4000">
              <a:solidFill>
                <a:schemeClr val="dk1"/>
              </a:solidFill>
              <a:latin typeface="DM Sans"/>
              <a:ea typeface="DM Sans"/>
              <a:cs typeface="DM Sans"/>
              <a:sym typeface="DM Sans"/>
            </a:endParaRPr>
          </a:p>
        </p:txBody>
      </p:sp>
      <p:sp>
        <p:nvSpPr>
          <p:cNvPr id="319" name="Google Shape;319;p68"/>
          <p:cNvSpPr txBox="1"/>
          <p:nvPr/>
        </p:nvSpPr>
        <p:spPr>
          <a:xfrm>
            <a:off x="473350" y="1301650"/>
            <a:ext cx="8141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Las variables booleanas son las que sólo tienen dos valores, true or false. Pueden recibir el valor a partir de una evaluación booleana sobre otras variables:</a:t>
            </a:r>
            <a:endParaRPr sz="1350">
              <a:solidFill>
                <a:schemeClr val="dk1"/>
              </a:solidFill>
              <a:latin typeface="DM Sans"/>
              <a:ea typeface="DM Sans"/>
              <a:cs typeface="DM Sans"/>
              <a:sym typeface="DM Sans"/>
            </a:endParaRPr>
          </a:p>
        </p:txBody>
      </p:sp>
      <p:sp>
        <p:nvSpPr>
          <p:cNvPr id="320" name="Google Shape;320;p68"/>
          <p:cNvSpPr txBox="1"/>
          <p:nvPr/>
        </p:nvSpPr>
        <p:spPr>
          <a:xfrm>
            <a:off x="1510800" y="2105600"/>
            <a:ext cx="6122400" cy="236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numero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10</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esMayor5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(numero </a:t>
            </a:r>
            <a:r>
              <a:rPr lang="en-GB" sz="1600">
                <a:solidFill>
                  <a:srgbClr val="FF79C6"/>
                </a:solidFill>
                <a:latin typeface="Consolas"/>
                <a:ea typeface="Consolas"/>
                <a:cs typeface="Consolas"/>
                <a:sym typeface="Consolas"/>
              </a:rPr>
              <a:t>&gt;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su valor sera true</a:t>
            </a:r>
            <a:endParaRPr sz="1600">
              <a:solidFill>
                <a:srgbClr val="6272A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(esValida) {</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Es boolean true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26" name="Google Shape;326;p69"/>
          <p:cNvSpPr txBox="1"/>
          <p:nvPr/>
        </p:nvSpPr>
        <p:spPr>
          <a:xfrm>
            <a:off x="473350" y="1626100"/>
            <a:ext cx="71694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n-GB" sz="2500">
                <a:solidFill>
                  <a:srgbClr val="B7B7B7"/>
                </a:solidFill>
                <a:latin typeface="DM Sans"/>
                <a:ea typeface="DM Sans"/>
                <a:cs typeface="DM Sans"/>
                <a:sym typeface="DM Sans"/>
              </a:rPr>
              <a:t>¡Vamos a practicar lo visto!</a:t>
            </a:r>
            <a:r>
              <a:rPr b="1" lang="en-GB"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rPr b="1" lang="en-GB" sz="2300">
                <a:solidFill>
                  <a:srgbClr val="B7B7B7"/>
                </a:solidFill>
                <a:latin typeface="Helvetica Neue"/>
                <a:ea typeface="Helvetica Neue"/>
                <a:cs typeface="Helvetica Neue"/>
                <a:sym typeface="Helvetica Neue"/>
              </a:rPr>
              <a:t>Si alguno de los estudiantes desea, puede compartir pantalla y ejercitar lo visto desde allí. </a:t>
            </a:r>
            <a:endParaRPr b="1" sz="23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27" name="Google Shape;327;p69"/>
          <p:cNvGrpSpPr/>
          <p:nvPr/>
        </p:nvGrpSpPr>
        <p:grpSpPr>
          <a:xfrm>
            <a:off x="473351" y="619523"/>
            <a:ext cx="738900" cy="738900"/>
            <a:chOff x="473351" y="619523"/>
            <a:chExt cx="738900" cy="738900"/>
          </a:xfrm>
        </p:grpSpPr>
        <p:sp>
          <p:nvSpPr>
            <p:cNvPr id="328" name="Google Shape;328;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6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35" name="Google Shape;335;p7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90FF"/>
                </a:solidFill>
                <a:latin typeface="DM Sans"/>
                <a:ea typeface="DM Sans"/>
                <a:cs typeface="DM Sans"/>
                <a:sym typeface="DM Sans"/>
              </a:rPr>
              <a:t>Operadores lógicos</a:t>
            </a:r>
            <a:endParaRPr b="1" sz="4000">
              <a:solidFill>
                <a:srgbClr val="EA90FF"/>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46" name="Google Shape;346;p72"/>
          <p:cNvSpPr txBox="1"/>
          <p:nvPr/>
        </p:nvSpPr>
        <p:spPr>
          <a:xfrm>
            <a:off x="473350" y="1908175"/>
            <a:ext cx="8141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En JavaScript, disponemos de los operadores lógicos habituales en lenguajes de programación como son: </a:t>
            </a:r>
            <a:r>
              <a:rPr b="1" lang="en-GB" sz="1350">
                <a:solidFill>
                  <a:schemeClr val="dk1"/>
                </a:solidFill>
                <a:latin typeface="DM Sans"/>
                <a:ea typeface="DM Sans"/>
                <a:cs typeface="DM Sans"/>
                <a:sym typeface="DM Sans"/>
              </a:rPr>
              <a:t>es igual, es distinto, menor, menor o igual, mayor, mayor o igual, and (y), or (o) y not (no).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La sintaxis se basa en símbolos, como veremos a continuación.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GB" sz="1350">
                <a:solidFill>
                  <a:schemeClr val="dk1"/>
                </a:solidFill>
                <a:latin typeface="DM Sans"/>
                <a:ea typeface="DM Sans"/>
                <a:cs typeface="DM Sans"/>
                <a:sym typeface="DM Sans"/>
              </a:rPr>
              <a:t>Cabe destacar que hay que prestar atención a no confundir ‘==’ con ‘=’ porque implican distintas cosas.</a:t>
            </a:r>
            <a:endParaRPr sz="1350">
              <a:solidFill>
                <a:schemeClr val="dk1"/>
              </a:solidFill>
              <a:latin typeface="DM Sans"/>
              <a:ea typeface="DM Sans"/>
              <a:cs typeface="DM Sans"/>
              <a:sym typeface="DM Sans"/>
            </a:endParaRPr>
          </a:p>
        </p:txBody>
      </p:sp>
      <p:pic>
        <p:nvPicPr>
          <p:cNvPr id="347" name="Google Shape;347;p72"/>
          <p:cNvPicPr preferRelativeResize="0"/>
          <p:nvPr/>
        </p:nvPicPr>
        <p:blipFill>
          <a:blip r:embed="rId3">
            <a:alphaModFix/>
          </a:blip>
          <a:stretch>
            <a:fillRect/>
          </a:stretch>
        </p:blipFill>
        <p:spPr>
          <a:xfrm>
            <a:off x="7167917" y="247500"/>
            <a:ext cx="1976075" cy="111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3"/>
          <p:cNvSpPr txBox="1"/>
          <p:nvPr/>
        </p:nvSpPr>
        <p:spPr>
          <a:xfrm>
            <a:off x="473350" y="5327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53" name="Google Shape;353;p73"/>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graphicFrame>
        <p:nvGraphicFramePr>
          <p:cNvPr id="354" name="Google Shape;354;p73"/>
          <p:cNvGraphicFramePr/>
          <p:nvPr/>
        </p:nvGraphicFramePr>
        <p:xfrm>
          <a:off x="1397400" y="1358425"/>
          <a:ext cx="3000000" cy="3000000"/>
        </p:xfrm>
        <a:graphic>
          <a:graphicData uri="http://schemas.openxmlformats.org/drawingml/2006/table">
            <a:tbl>
              <a:tblPr>
                <a:noFill/>
                <a:tableStyleId>{27E7FAB5-D818-4E31-A529-F5590BE58E3F}</a:tableStyleId>
              </a:tblPr>
              <a:tblGrid>
                <a:gridCol w="2267750"/>
                <a:gridCol w="2267750"/>
                <a:gridCol w="1366525"/>
              </a:tblGrid>
              <a:tr h="371150">
                <a:tc>
                  <a:txBody>
                    <a:bodyPr/>
                    <a:lstStyle/>
                    <a:p>
                      <a:pPr indent="0" lvl="0" marL="0" rtl="0" algn="ctr">
                        <a:spcBef>
                          <a:spcPts val="0"/>
                        </a:spcBef>
                        <a:spcAft>
                          <a:spcPts val="0"/>
                        </a:spcAft>
                        <a:buNone/>
                      </a:pPr>
                      <a:r>
                        <a:rPr lang="en-GB" sz="1200">
                          <a:solidFill>
                            <a:schemeClr val="lt1"/>
                          </a:solidFill>
                          <a:latin typeface="Anton"/>
                          <a:ea typeface="Anton"/>
                          <a:cs typeface="Anton"/>
                          <a:sym typeface="Anton"/>
                        </a:rPr>
                        <a:t>OPERADORES LÓGICOS Y RELACIONALES</a:t>
                      </a:r>
                      <a:endParaRPr sz="1200">
                        <a:solidFill>
                          <a:schemeClr val="lt1"/>
                        </a:solidFill>
                        <a:latin typeface="Anton"/>
                        <a:ea typeface="Anton"/>
                        <a:cs typeface="Anton"/>
                        <a:sym typeface="Ant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200">
                          <a:solidFill>
                            <a:schemeClr val="lt1"/>
                          </a:solidFill>
                          <a:latin typeface="Anton"/>
                          <a:ea typeface="Anton"/>
                          <a:cs typeface="Anton"/>
                          <a:sym typeface="Anton"/>
                        </a:rPr>
                        <a:t>DESCRIPCIÓN</a:t>
                      </a:r>
                      <a:endParaRPr sz="1200">
                        <a:solidFill>
                          <a:schemeClr val="lt1"/>
                        </a:solidFill>
                        <a:latin typeface="Anton"/>
                        <a:ea typeface="Anton"/>
                        <a:cs typeface="Anton"/>
                        <a:sym typeface="Ant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c>
                  <a:txBody>
                    <a:bodyPr/>
                    <a:lstStyle/>
                    <a:p>
                      <a:pPr indent="0" lvl="0" marL="0" rtl="0" algn="ctr">
                        <a:spcBef>
                          <a:spcPts val="0"/>
                        </a:spcBef>
                        <a:spcAft>
                          <a:spcPts val="0"/>
                        </a:spcAft>
                        <a:buNone/>
                      </a:pPr>
                      <a:r>
                        <a:rPr lang="en-GB" sz="1200">
                          <a:solidFill>
                            <a:schemeClr val="lt1"/>
                          </a:solidFill>
                          <a:latin typeface="Anton"/>
                          <a:ea typeface="Anton"/>
                          <a:cs typeface="Anton"/>
                          <a:sym typeface="Anton"/>
                        </a:rPr>
                        <a:t>EJEMPLO</a:t>
                      </a:r>
                      <a:endParaRPr sz="1200">
                        <a:solidFill>
                          <a:schemeClr val="lt1"/>
                        </a:solidFill>
                        <a:latin typeface="Anton"/>
                        <a:ea typeface="Anton"/>
                        <a:cs typeface="Anton"/>
                        <a:sym typeface="Ant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9D45C"/>
                    </a:solidFill>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Es igual</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Es estrictamente igual</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Es distinto</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Es estrictamente distinto</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34425">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&lt;, &lt;=, &gt;, &gt;=</a:t>
                      </a:r>
                      <a:endParaRPr baseline="-25000" sz="20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Menor, menor o igual, mayor, mayor o igual</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&lt;=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&amp;&amp;</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Operador and (y)</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&amp;&amp;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a:t>
                      </a:r>
                      <a:endParaRPr sz="7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Operador or (o)</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 </a:t>
                      </a:r>
                      <a:r>
                        <a:rPr lang="en-GB" sz="1200">
                          <a:solidFill>
                            <a:schemeClr val="dk1"/>
                          </a:solidFill>
                          <a:latin typeface="Helvetica Neue"/>
                          <a:ea typeface="Helvetica Neue"/>
                          <a:cs typeface="Helvetica Neue"/>
                          <a:sym typeface="Helvetica Neue"/>
                        </a:rPr>
                        <a:t>||</a:t>
                      </a:r>
                      <a:r>
                        <a:rPr lang="en-GB" sz="1200">
                          <a:latin typeface="Helvetica Neue"/>
                          <a:ea typeface="Helvetica Neue"/>
                          <a:cs typeface="Helvetica Neue"/>
                          <a:sym typeface="Helvetica Neue"/>
                        </a:rPr>
                        <a:t> b</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1150">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Operador not (no)</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Helvetica Neue"/>
                          <a:ea typeface="Helvetica Neue"/>
                          <a:cs typeface="Helvetica Neue"/>
                          <a:sym typeface="Helvetica Neue"/>
                        </a:rPr>
                        <a:t>!a</a:t>
                      </a:r>
                      <a:endParaRPr sz="1200">
                        <a:latin typeface="Helvetica Neue"/>
                        <a:ea typeface="Helvetica Neue"/>
                        <a:cs typeface="Helvetica Neue"/>
                        <a:sym typeface="Helvetica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60" name="Google Shape;360;p74"/>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61" name="Google Shape;361;p74"/>
          <p:cNvSpPr txBox="1"/>
          <p:nvPr/>
        </p:nvSpPr>
        <p:spPr>
          <a:xfrm>
            <a:off x="501450" y="1358425"/>
            <a:ext cx="8141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Ante una combinación de operadores &amp;&amp; (AND) será requisito que todas las comparaciones sean verdaderas para que la condición compuesta sea verdadera.</a:t>
            </a:r>
            <a:endParaRPr sz="1350">
              <a:solidFill>
                <a:schemeClr val="dk1"/>
              </a:solidFill>
              <a:latin typeface="DM Sans"/>
              <a:ea typeface="DM Sans"/>
              <a:cs typeface="DM Sans"/>
              <a:sym typeface="DM Sans"/>
            </a:endParaRPr>
          </a:p>
        </p:txBody>
      </p:sp>
      <p:sp>
        <p:nvSpPr>
          <p:cNvPr id="362" name="Google Shape;362;p74"/>
          <p:cNvSpPr txBox="1"/>
          <p:nvPr/>
        </p:nvSpPr>
        <p:spPr>
          <a:xfrm>
            <a:off x="1090000" y="1989925"/>
            <a:ext cx="6907800" cy="2675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nombreIngresado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Ingresar nombre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apellidoIngresado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Ingresar apellido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if</a:t>
            </a:r>
            <a:r>
              <a:rPr lang="en-GB" sz="1300">
                <a:solidFill>
                  <a:srgbClr val="F8F8F2"/>
                </a:solidFill>
                <a:latin typeface="Consolas"/>
                <a:ea typeface="Consolas"/>
                <a:cs typeface="Consolas"/>
                <a:sym typeface="Consolas"/>
              </a:rPr>
              <a:t>((nombreIngresado </a:t>
            </a:r>
            <a:r>
              <a:rPr lang="en-GB" sz="1300">
                <a:solidFill>
                  <a:srgbClr val="FF79C6"/>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&amp;&amp;</a:t>
            </a:r>
            <a:r>
              <a:rPr lang="en-GB" sz="1300">
                <a:solidFill>
                  <a:srgbClr val="F8F8F2"/>
                </a:solidFill>
                <a:latin typeface="Consolas"/>
                <a:ea typeface="Consolas"/>
                <a:cs typeface="Consolas"/>
                <a:sym typeface="Consolas"/>
              </a:rPr>
              <a:t> (apellidoIngresado </a:t>
            </a:r>
            <a:r>
              <a:rPr lang="en-GB" sz="1300">
                <a:solidFill>
                  <a:srgbClr val="FF79C6"/>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Nombre: </a:t>
            </a:r>
            <a:r>
              <a:rPr lang="en-GB" sz="1300">
                <a:solidFill>
                  <a:srgbClr val="E9F284"/>
                </a:solidFill>
                <a:latin typeface="Consolas"/>
                <a:ea typeface="Consolas"/>
                <a:cs typeface="Consolas"/>
                <a:sym typeface="Consolas"/>
              </a:rPr>
              <a:t>"</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nombreIngresado </a:t>
            </a:r>
            <a:r>
              <a:rPr lang="en-GB" sz="1300">
                <a:solidFill>
                  <a:srgbClr val="FF79C6"/>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F79C6"/>
                </a:solidFill>
                <a:latin typeface="Consolas"/>
                <a:ea typeface="Consolas"/>
                <a:cs typeface="Consolas"/>
                <a:sym typeface="Consolas"/>
              </a:rPr>
              <a:t>\n</a:t>
            </a:r>
            <a:r>
              <a:rPr lang="en-GB" sz="1300">
                <a:solidFill>
                  <a:srgbClr val="F1FA8C"/>
                </a:solidFill>
                <a:latin typeface="Consolas"/>
                <a:ea typeface="Consolas"/>
                <a:cs typeface="Consolas"/>
                <a:sym typeface="Consolas"/>
              </a:rPr>
              <a:t>Apellido: </a:t>
            </a:r>
            <a:r>
              <a:rPr lang="en-GB" sz="1300">
                <a:solidFill>
                  <a:srgbClr val="E9F284"/>
                </a:solidFill>
                <a:latin typeface="Consolas"/>
                <a:ea typeface="Consolas"/>
                <a:cs typeface="Consolas"/>
                <a:sym typeface="Consolas"/>
              </a:rPr>
              <a:t>"</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apellidoIngresado); </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r>
              <a:rPr lang="en-GB" sz="1300">
                <a:solidFill>
                  <a:srgbClr val="FF79C6"/>
                </a:solidFill>
                <a:latin typeface="Consolas"/>
                <a:ea typeface="Consolas"/>
                <a:cs typeface="Consolas"/>
                <a:sym typeface="Consolas"/>
              </a:rPr>
              <a:t>else</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Error: Ingresar nombre y apellido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1300">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68" name="Google Shape;368;p75"/>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69" name="Google Shape;369;p75"/>
          <p:cNvSpPr txBox="1"/>
          <p:nvPr/>
        </p:nvSpPr>
        <p:spPr>
          <a:xfrm>
            <a:off x="473350" y="1666000"/>
            <a:ext cx="8141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En caso de utilizar || (OR), será requisito que al menos una de las comparaciones sea verdadera para que la condición compuesta sea verdadera.</a:t>
            </a:r>
            <a:endParaRPr sz="1350">
              <a:solidFill>
                <a:schemeClr val="dk1"/>
              </a:solidFill>
              <a:latin typeface="DM Sans"/>
              <a:ea typeface="DM Sans"/>
              <a:cs typeface="DM Sans"/>
              <a:sym typeface="DM Sans"/>
            </a:endParaRPr>
          </a:p>
        </p:txBody>
      </p:sp>
      <p:sp>
        <p:nvSpPr>
          <p:cNvPr id="370" name="Google Shape;370;p75"/>
          <p:cNvSpPr txBox="1"/>
          <p:nvPr/>
        </p:nvSpPr>
        <p:spPr>
          <a:xfrm>
            <a:off x="569700" y="2396650"/>
            <a:ext cx="8004600" cy="2251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let</a:t>
            </a:r>
            <a:r>
              <a:rPr lang="en-GB">
                <a:solidFill>
                  <a:srgbClr val="F8F8F2"/>
                </a:solidFill>
                <a:latin typeface="Consolas"/>
                <a:ea typeface="Consolas"/>
                <a:cs typeface="Consolas"/>
                <a:sym typeface="Consolas"/>
              </a:rPr>
              <a:t> nombreIngresado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prompt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Ingresar nombre</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if</a:t>
            </a:r>
            <a:r>
              <a:rPr lang="en-GB">
                <a:solidFill>
                  <a:srgbClr val="F8F8F2"/>
                </a:solidFill>
                <a:latin typeface="Consolas"/>
                <a:ea typeface="Consolas"/>
                <a:cs typeface="Consolas"/>
                <a:sym typeface="Consolas"/>
              </a:rPr>
              <a:t>((nombreIngresado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ANA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(nombreIngresado </a:t>
            </a:r>
            <a:r>
              <a:rPr lang="en-GB">
                <a:solidFill>
                  <a:srgbClr val="FF79C6"/>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ana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alert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El nombre ingresado es Ana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r>
              <a:rPr lang="en-GB">
                <a:solidFill>
                  <a:srgbClr val="FF79C6"/>
                </a:solidFill>
                <a:latin typeface="Consolas"/>
                <a:ea typeface="Consolas"/>
                <a:cs typeface="Consolas"/>
                <a:sym typeface="Consolas"/>
              </a:rPr>
              <a:t>else</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alert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El nombre ingresado NO ES Ana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endParaRPr sz="1500">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76" name="Google Shape;376;p76"/>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77" name="Google Shape;377;p76"/>
          <p:cNvSpPr txBox="1"/>
          <p:nvPr/>
        </p:nvSpPr>
        <p:spPr>
          <a:xfrm>
            <a:off x="473350" y="1666000"/>
            <a:ext cx="8141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También </a:t>
            </a:r>
            <a:r>
              <a:rPr b="1" lang="en-GB" sz="1350">
                <a:solidFill>
                  <a:schemeClr val="dk1"/>
                </a:solidFill>
                <a:latin typeface="DM Sans"/>
                <a:ea typeface="DM Sans"/>
                <a:cs typeface="DM Sans"/>
                <a:sym typeface="DM Sans"/>
              </a:rPr>
              <a:t>es posible combinar || (OR) </a:t>
            </a:r>
            <a:r>
              <a:rPr lang="en-GB" sz="1350">
                <a:solidFill>
                  <a:schemeClr val="dk1"/>
                </a:solidFill>
                <a:latin typeface="DM Sans"/>
                <a:ea typeface="DM Sans"/>
                <a:cs typeface="DM Sans"/>
                <a:sym typeface="DM Sans"/>
              </a:rPr>
              <a:t>y</a:t>
            </a:r>
            <a:r>
              <a:rPr b="1" lang="en-GB" sz="1350">
                <a:solidFill>
                  <a:schemeClr val="dk1"/>
                </a:solidFill>
                <a:latin typeface="DM Sans"/>
                <a:ea typeface="DM Sans"/>
                <a:cs typeface="DM Sans"/>
                <a:sym typeface="DM Sans"/>
              </a:rPr>
              <a:t> &amp;&amp; (AND) </a:t>
            </a:r>
            <a:r>
              <a:rPr lang="en-GB" sz="1350">
                <a:solidFill>
                  <a:schemeClr val="dk1"/>
                </a:solidFill>
                <a:latin typeface="DM Sans"/>
                <a:ea typeface="DM Sans"/>
                <a:cs typeface="DM Sans"/>
                <a:sym typeface="DM Sans"/>
              </a:rPr>
              <a:t>para hacer comparaciones cada vez más complejas. </a:t>
            </a:r>
            <a:endParaRPr sz="1350">
              <a:solidFill>
                <a:schemeClr val="dk1"/>
              </a:solidFill>
              <a:latin typeface="DM Sans"/>
              <a:ea typeface="DM Sans"/>
              <a:cs typeface="DM Sans"/>
              <a:sym typeface="DM Sans"/>
            </a:endParaRPr>
          </a:p>
        </p:txBody>
      </p:sp>
      <p:sp>
        <p:nvSpPr>
          <p:cNvPr id="378" name="Google Shape;378;p76"/>
          <p:cNvSpPr txBox="1"/>
          <p:nvPr/>
        </p:nvSpPr>
        <p:spPr>
          <a:xfrm>
            <a:off x="1298400" y="2297500"/>
            <a:ext cx="6547200" cy="2316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let</a:t>
            </a:r>
            <a:r>
              <a:rPr lang="en-GB" sz="1300">
                <a:solidFill>
                  <a:srgbClr val="F8F8F2"/>
                </a:solidFill>
                <a:latin typeface="Consolas"/>
                <a:ea typeface="Consolas"/>
                <a:cs typeface="Consolas"/>
                <a:sym typeface="Consolas"/>
              </a:rPr>
              <a:t> nombreIngresado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prompt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Ingresar nombre</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nsolas"/>
                <a:ea typeface="Consolas"/>
                <a:cs typeface="Consolas"/>
                <a:sym typeface="Consolas"/>
              </a:rPr>
              <a:t>if</a:t>
            </a:r>
            <a:r>
              <a:rPr lang="en-GB" sz="1300">
                <a:solidFill>
                  <a:srgbClr val="F8F8F2"/>
                </a:solidFill>
                <a:latin typeface="Consolas"/>
                <a:ea typeface="Consolas"/>
                <a:cs typeface="Consolas"/>
                <a:sym typeface="Consolas"/>
              </a:rPr>
              <a:t>((nombreIngresado </a:t>
            </a:r>
            <a:r>
              <a:rPr lang="en-GB" sz="1300">
                <a:solidFill>
                  <a:srgbClr val="FF79C6"/>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&amp;&amp;</a:t>
            </a:r>
            <a:r>
              <a:rPr lang="en-GB" sz="1300">
                <a:solidFill>
                  <a:srgbClr val="F8F8F2"/>
                </a:solidFill>
                <a:latin typeface="Consolas"/>
                <a:ea typeface="Consolas"/>
                <a:cs typeface="Consolas"/>
                <a:sym typeface="Consolas"/>
              </a:rPr>
              <a:t> ((nombreIngresado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EMA</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r>
              <a:rPr lang="en-GB" sz="1300">
                <a:solidFill>
                  <a:srgbClr val="FF79C6"/>
                </a:solidFill>
                <a:latin typeface="Consolas"/>
                <a:ea typeface="Consolas"/>
                <a:cs typeface="Consolas"/>
                <a:sym typeface="Consolas"/>
              </a:rPr>
              <a:t>||</a:t>
            </a:r>
            <a:r>
              <a:rPr lang="en-GB" sz="1300">
                <a:solidFill>
                  <a:srgbClr val="F8F8F2"/>
                </a:solidFill>
                <a:latin typeface="Consolas"/>
                <a:ea typeface="Consolas"/>
                <a:cs typeface="Consolas"/>
                <a:sym typeface="Consolas"/>
              </a:rPr>
              <a:t> (nombreIngresado </a:t>
            </a:r>
            <a:r>
              <a:rPr lang="en-GB" sz="1300">
                <a:solidFill>
                  <a:srgbClr val="FF79C6"/>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ema</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Hola Ema</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 </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r>
              <a:rPr lang="en-GB" sz="1300">
                <a:solidFill>
                  <a:srgbClr val="FF79C6"/>
                </a:solidFill>
                <a:latin typeface="Consolas"/>
                <a:ea typeface="Consolas"/>
                <a:cs typeface="Consolas"/>
                <a:sym typeface="Consolas"/>
              </a:rPr>
              <a:t>else</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    </a:t>
            </a:r>
            <a:r>
              <a:rPr lang="en-GB" sz="1300">
                <a:solidFill>
                  <a:srgbClr val="8BE9FD"/>
                </a:solidFill>
                <a:latin typeface="Consolas"/>
                <a:ea typeface="Consolas"/>
                <a:cs typeface="Consolas"/>
                <a:sym typeface="Consolas"/>
              </a:rPr>
              <a:t>alert</a:t>
            </a:r>
            <a:r>
              <a:rPr lang="en-GB" sz="1300">
                <a:solidFill>
                  <a:srgbClr val="F8F8F2"/>
                </a:solidFill>
                <a:latin typeface="Consolas"/>
                <a:ea typeface="Consolas"/>
                <a:cs typeface="Consolas"/>
                <a:sym typeface="Consolas"/>
              </a:rPr>
              <a:t>(</a:t>
            </a:r>
            <a:r>
              <a:rPr lang="en-GB" sz="1300">
                <a:solidFill>
                  <a:srgbClr val="E9F284"/>
                </a:solidFill>
                <a:latin typeface="Consolas"/>
                <a:ea typeface="Consolas"/>
                <a:cs typeface="Consolas"/>
                <a:sym typeface="Consolas"/>
              </a:rPr>
              <a:t>"</a:t>
            </a:r>
            <a:r>
              <a:rPr lang="en-GB" sz="1300">
                <a:solidFill>
                  <a:srgbClr val="F1FA8C"/>
                </a:solidFill>
                <a:latin typeface="Consolas"/>
                <a:ea typeface="Consolas"/>
                <a:cs typeface="Consolas"/>
                <a:sym typeface="Consolas"/>
              </a:rPr>
              <a:t>Error: Ingresar nombre valido</a:t>
            </a:r>
            <a:r>
              <a:rPr lang="en-GB" sz="1300">
                <a:solidFill>
                  <a:srgbClr val="E9F284"/>
                </a:solidFill>
                <a:latin typeface="Consolas"/>
                <a:ea typeface="Consolas"/>
                <a:cs typeface="Consolas"/>
                <a:sym typeface="Consolas"/>
              </a:rPr>
              <a:t>"</a:t>
            </a: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nsolas"/>
                <a:ea typeface="Consolas"/>
                <a:cs typeface="Consolas"/>
                <a:sym typeface="Consolas"/>
              </a:rPr>
              <a:t>}</a:t>
            </a:r>
            <a:endParaRPr sz="13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67" name="Google Shape;167;p5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8" name="Google Shape;168;p50"/>
          <p:cNvSpPr txBox="1"/>
          <p:nvPr/>
        </p:nvSpPr>
        <p:spPr>
          <a:xfrm>
            <a:off x="2690561" y="14020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Entender </a:t>
            </a:r>
            <a:r>
              <a:rPr lang="en-GB" sz="1350">
                <a:solidFill>
                  <a:schemeClr val="lt1"/>
                </a:solidFill>
                <a:latin typeface="DM Sans"/>
                <a:ea typeface="DM Sans"/>
                <a:cs typeface="DM Sans"/>
                <a:sym typeface="DM Sans"/>
              </a:rPr>
              <a:t>qué es un condicional y cómo nos permite tomar decisiones</a:t>
            </a:r>
            <a:endParaRPr sz="1350">
              <a:solidFill>
                <a:schemeClr val="lt1"/>
              </a:solidFill>
              <a:latin typeface="DM Sans"/>
              <a:ea typeface="DM Sans"/>
              <a:cs typeface="DM Sans"/>
              <a:sym typeface="DM Sans"/>
            </a:endParaRPr>
          </a:p>
        </p:txBody>
      </p:sp>
      <p:pic>
        <p:nvPicPr>
          <p:cNvPr id="169" name="Google Shape;169;p50"/>
          <p:cNvPicPr preferRelativeResize="0"/>
          <p:nvPr/>
        </p:nvPicPr>
        <p:blipFill>
          <a:blip r:embed="rId3">
            <a:alphaModFix/>
          </a:blip>
          <a:stretch>
            <a:fillRect/>
          </a:stretch>
        </p:blipFill>
        <p:spPr>
          <a:xfrm>
            <a:off x="2172138" y="2277625"/>
            <a:ext cx="196975" cy="196975"/>
          </a:xfrm>
          <a:prstGeom prst="rect">
            <a:avLst/>
          </a:prstGeom>
          <a:noFill/>
          <a:ln>
            <a:noFill/>
          </a:ln>
        </p:spPr>
      </p:pic>
      <p:sp>
        <p:nvSpPr>
          <p:cNvPr id="170" name="Google Shape;170;p50"/>
          <p:cNvSpPr txBox="1"/>
          <p:nvPr/>
        </p:nvSpPr>
        <p:spPr>
          <a:xfrm>
            <a:off x="2690561" y="21051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Comprender </a:t>
            </a:r>
            <a:r>
              <a:rPr lang="en-GB" sz="1350">
                <a:solidFill>
                  <a:schemeClr val="lt1"/>
                </a:solidFill>
                <a:latin typeface="DM Sans"/>
                <a:ea typeface="DM Sans"/>
                <a:cs typeface="DM Sans"/>
                <a:sym typeface="DM Sans"/>
              </a:rPr>
              <a:t>cómo Javascript evalúa un valor como verdadero o falso</a:t>
            </a:r>
            <a:endParaRPr sz="1350">
              <a:solidFill>
                <a:schemeClr val="lt1"/>
              </a:solidFill>
              <a:latin typeface="DM Sans"/>
              <a:ea typeface="DM Sans"/>
              <a:cs typeface="DM Sans"/>
              <a:sym typeface="DM Sans"/>
            </a:endParaRPr>
          </a:p>
        </p:txBody>
      </p:sp>
      <p:pic>
        <p:nvPicPr>
          <p:cNvPr id="171" name="Google Shape;171;p5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72" name="Google Shape;172;p50"/>
          <p:cNvSpPr txBox="1"/>
          <p:nvPr/>
        </p:nvSpPr>
        <p:spPr>
          <a:xfrm>
            <a:off x="2690561" y="2808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Identificar </a:t>
            </a:r>
            <a:r>
              <a:rPr lang="en-GB" sz="1350">
                <a:solidFill>
                  <a:schemeClr val="lt1"/>
                </a:solidFill>
                <a:latin typeface="DM Sans"/>
                <a:ea typeface="DM Sans"/>
                <a:cs typeface="DM Sans"/>
                <a:sym typeface="DM Sans"/>
              </a:rPr>
              <a:t>operadores lógicos de comparación y </a:t>
            </a:r>
            <a:r>
              <a:rPr b="1" lang="en-GB" sz="1350">
                <a:solidFill>
                  <a:schemeClr val="lt1"/>
                </a:solidFill>
                <a:latin typeface="DM Sans"/>
                <a:ea typeface="DM Sans"/>
                <a:cs typeface="DM Sans"/>
                <a:sym typeface="DM Sans"/>
              </a:rPr>
              <a:t>comprender</a:t>
            </a:r>
            <a:r>
              <a:rPr lang="en-GB" sz="1350">
                <a:solidFill>
                  <a:schemeClr val="lt1"/>
                </a:solidFill>
                <a:latin typeface="DM Sans"/>
                <a:ea typeface="DM Sans"/>
                <a:cs typeface="DM Sans"/>
                <a:sym typeface="DM Sans"/>
              </a:rPr>
              <a:t> su aplicación en condicionales</a:t>
            </a:r>
            <a:endParaRPr sz="1350">
              <a:solidFill>
                <a:schemeClr val="lt1"/>
              </a:solidFill>
              <a:latin typeface="DM Sans"/>
              <a:ea typeface="DM Sans"/>
              <a:cs typeface="DM Sans"/>
              <a:sym typeface="DM Sans"/>
            </a:endParaRPr>
          </a:p>
        </p:txBody>
      </p:sp>
      <p:cxnSp>
        <p:nvCxnSpPr>
          <p:cNvPr id="173" name="Google Shape;173;p50"/>
          <p:cNvCxnSpPr>
            <a:stCxn id="167" idx="2"/>
            <a:endCxn id="169" idx="0"/>
          </p:cNvCxnSpPr>
          <p:nvPr/>
        </p:nvCxnSpPr>
        <p:spPr>
          <a:xfrm flipH="1" rot="-5400000">
            <a:off x="2003625" y="2009587"/>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174" name="Google Shape;174;p50"/>
          <p:cNvCxnSpPr>
            <a:stCxn id="169" idx="2"/>
            <a:endCxn id="171" idx="0"/>
          </p:cNvCxnSpPr>
          <p:nvPr/>
        </p:nvCxnSpPr>
        <p:spPr>
          <a:xfrm flipH="1" rot="-5400000">
            <a:off x="2003325" y="2741900"/>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Operadores en JS</a:t>
            </a:r>
            <a:endParaRPr b="1" sz="4000">
              <a:solidFill>
                <a:schemeClr val="dk1"/>
              </a:solidFill>
              <a:latin typeface="DM Sans"/>
              <a:ea typeface="DM Sans"/>
              <a:cs typeface="DM Sans"/>
              <a:sym typeface="DM Sans"/>
            </a:endParaRPr>
          </a:p>
        </p:txBody>
      </p:sp>
      <p:sp>
        <p:nvSpPr>
          <p:cNvPr id="384" name="Google Shape;384;p77"/>
          <p:cNvSpPr txBox="1"/>
          <p:nvPr/>
        </p:nvSpPr>
        <p:spPr>
          <a:xfrm>
            <a:off x="473350" y="1908175"/>
            <a:ext cx="81411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t/>
            </a:r>
            <a:endParaRPr sz="1350">
              <a:solidFill>
                <a:schemeClr val="dk1"/>
              </a:solidFill>
              <a:highlight>
                <a:srgbClr val="EAFF6A"/>
              </a:highlight>
              <a:latin typeface="DM Sans"/>
              <a:ea typeface="DM Sans"/>
              <a:cs typeface="DM Sans"/>
              <a:sym typeface="DM Sans"/>
            </a:endParaRPr>
          </a:p>
        </p:txBody>
      </p:sp>
      <p:sp>
        <p:nvSpPr>
          <p:cNvPr id="385" name="Google Shape;385;p77"/>
          <p:cNvSpPr txBox="1"/>
          <p:nvPr/>
        </p:nvSpPr>
        <p:spPr>
          <a:xfrm>
            <a:off x="260275" y="1666000"/>
            <a:ext cx="8576700" cy="21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Ya que las expresiones lógicas son evaluadas de izquierda a derecha, es necesario agrupar las operaciones para asegurar que se cumplan como uno lo desea. El cambio de agrupación con los paréntesis produce resultados diferentes.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br>
              <a:rPr lang="en-GB" sz="1350">
                <a:solidFill>
                  <a:schemeClr val="dk1"/>
                </a:solidFill>
                <a:latin typeface="DM Sans"/>
                <a:ea typeface="DM Sans"/>
                <a:cs typeface="DM Sans"/>
                <a:sym typeface="DM Sans"/>
              </a:rPr>
            </a:br>
            <a:r>
              <a:rPr lang="en-GB" sz="1350">
                <a:solidFill>
                  <a:schemeClr val="dk1"/>
                </a:solidFill>
                <a:latin typeface="DM Sans"/>
                <a:ea typeface="DM Sans"/>
                <a:cs typeface="DM Sans"/>
                <a:sym typeface="DM Sans"/>
              </a:rPr>
              <a:t>								</a:t>
            </a:r>
            <a:r>
              <a:rPr b="1" lang="en-GB" sz="1350">
                <a:solidFill>
                  <a:schemeClr val="dk1"/>
                </a:solidFill>
                <a:latin typeface="DM Sans"/>
                <a:ea typeface="DM Sans"/>
                <a:cs typeface="DM Sans"/>
                <a:sym typeface="DM Sans"/>
              </a:rPr>
              <a:t>No es lo mismo:</a:t>
            </a:r>
            <a:endParaRPr b="1" sz="1350">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lang="en-GB">
                <a:solidFill>
                  <a:srgbClr val="FF79C6"/>
                </a:solidFill>
                <a:highlight>
                  <a:schemeClr val="dk1"/>
                </a:highlight>
                <a:latin typeface="Consolas"/>
                <a:ea typeface="Consolas"/>
                <a:cs typeface="Consolas"/>
                <a:sym typeface="Consolas"/>
              </a:rPr>
              <a:t>if</a:t>
            </a:r>
            <a:r>
              <a:rPr lang="en-GB">
                <a:solidFill>
                  <a:srgbClr val="F8F8F2"/>
                </a:solidFill>
                <a:highlight>
                  <a:schemeClr val="dk1"/>
                </a:highlight>
                <a:latin typeface="Consolas"/>
                <a:ea typeface="Consolas"/>
                <a:cs typeface="Consolas"/>
                <a:sym typeface="Consolas"/>
              </a:rPr>
              <a:t>((nombreIngresado </a:t>
            </a:r>
            <a:r>
              <a:rPr lang="en-GB">
                <a:solidFill>
                  <a:srgbClr val="FF79C6"/>
                </a:solidFill>
                <a:highlight>
                  <a:schemeClr val="dk1"/>
                </a:highlight>
                <a:latin typeface="Consolas"/>
                <a:ea typeface="Consolas"/>
                <a:cs typeface="Consolas"/>
                <a:sym typeface="Consolas"/>
              </a:rPr>
              <a:t>!=</a:t>
            </a:r>
            <a:r>
              <a:rPr lang="en-GB">
                <a:solidFill>
                  <a:srgbClr val="E9F284"/>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 </a:t>
            </a:r>
            <a:r>
              <a:rPr lang="en-GB">
                <a:solidFill>
                  <a:srgbClr val="FF79C6"/>
                </a:solidFill>
                <a:highlight>
                  <a:schemeClr val="dk1"/>
                </a:highlight>
                <a:latin typeface="Consolas"/>
                <a:ea typeface="Consolas"/>
                <a:cs typeface="Consolas"/>
                <a:sym typeface="Consolas"/>
              </a:rPr>
              <a:t>&amp;&amp;</a:t>
            </a:r>
            <a:r>
              <a:rPr lang="en-GB">
                <a:solidFill>
                  <a:srgbClr val="F8F8F2"/>
                </a:solidFill>
                <a:highlight>
                  <a:schemeClr val="dk1"/>
                </a:highlight>
                <a:latin typeface="Consolas"/>
                <a:ea typeface="Consolas"/>
                <a:cs typeface="Consolas"/>
                <a:sym typeface="Consolas"/>
              </a:rPr>
              <a:t> </a:t>
            </a:r>
            <a:r>
              <a:rPr lang="en-GB">
                <a:solidFill>
                  <a:schemeClr val="accent1"/>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(nombreIngresado </a:t>
            </a:r>
            <a:r>
              <a:rPr lang="en-GB">
                <a:solidFill>
                  <a:srgbClr val="FF79C6"/>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 </a:t>
            </a:r>
            <a:r>
              <a:rPr lang="en-GB">
                <a:solidFill>
                  <a:srgbClr val="E9F284"/>
                </a:solidFill>
                <a:highlight>
                  <a:schemeClr val="dk1"/>
                </a:highlight>
                <a:latin typeface="Consolas"/>
                <a:ea typeface="Consolas"/>
                <a:cs typeface="Consolas"/>
                <a:sym typeface="Consolas"/>
              </a:rPr>
              <a:t>"</a:t>
            </a:r>
            <a:r>
              <a:rPr lang="en-GB">
                <a:solidFill>
                  <a:srgbClr val="F1FA8C"/>
                </a:solidFill>
                <a:highlight>
                  <a:schemeClr val="dk1"/>
                </a:highlight>
                <a:latin typeface="Consolas"/>
                <a:ea typeface="Consolas"/>
                <a:cs typeface="Consolas"/>
                <a:sym typeface="Consolas"/>
              </a:rPr>
              <a:t>EMA</a:t>
            </a:r>
            <a:r>
              <a:rPr lang="en-GB">
                <a:solidFill>
                  <a:srgbClr val="E9F284"/>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 </a:t>
            </a:r>
            <a:r>
              <a:rPr lang="en-GB">
                <a:solidFill>
                  <a:srgbClr val="FF79C6"/>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 (nombreIngresado </a:t>
            </a:r>
            <a:r>
              <a:rPr lang="en-GB">
                <a:solidFill>
                  <a:srgbClr val="FF79C6"/>
                </a:solidFill>
                <a:highlight>
                  <a:schemeClr val="dk1"/>
                </a:highlight>
                <a:latin typeface="Consolas"/>
                <a:ea typeface="Consolas"/>
                <a:cs typeface="Consolas"/>
                <a:sym typeface="Consolas"/>
              </a:rPr>
              <a:t>==</a:t>
            </a:r>
            <a:r>
              <a:rPr lang="en-GB">
                <a:solidFill>
                  <a:srgbClr val="E9F284"/>
                </a:solidFill>
                <a:highlight>
                  <a:schemeClr val="dk1"/>
                </a:highlight>
                <a:latin typeface="Consolas"/>
                <a:ea typeface="Consolas"/>
                <a:cs typeface="Consolas"/>
                <a:sym typeface="Consolas"/>
              </a:rPr>
              <a:t>"</a:t>
            </a:r>
            <a:r>
              <a:rPr lang="en-GB">
                <a:solidFill>
                  <a:srgbClr val="F1FA8C"/>
                </a:solidFill>
                <a:highlight>
                  <a:schemeClr val="dk1"/>
                </a:highlight>
                <a:latin typeface="Consolas"/>
                <a:ea typeface="Consolas"/>
                <a:cs typeface="Consolas"/>
                <a:sym typeface="Consolas"/>
              </a:rPr>
              <a:t>ema</a:t>
            </a:r>
            <a:r>
              <a:rPr lang="en-GB">
                <a:solidFill>
                  <a:srgbClr val="E9F284"/>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a:t>
            </a:r>
            <a:r>
              <a:rPr lang="en-GB">
                <a:solidFill>
                  <a:schemeClr val="accent1"/>
                </a:solidFill>
                <a:highlight>
                  <a:schemeClr val="dk1"/>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a:t>
            </a:r>
            <a:endParaRPr b="1" sz="16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GB" sz="1350">
                <a:solidFill>
                  <a:schemeClr val="dk1"/>
                </a:solidFill>
                <a:latin typeface="DM Sans"/>
                <a:ea typeface="DM Sans"/>
                <a:cs typeface="DM Sans"/>
                <a:sym typeface="DM Sans"/>
              </a:rPr>
              <a:t>Que:</a:t>
            </a:r>
            <a:endParaRPr sz="1350">
              <a:solidFill>
                <a:schemeClr val="dk1"/>
              </a:solidFill>
              <a:latin typeface="DM Sans"/>
              <a:ea typeface="DM Sans"/>
              <a:cs typeface="DM Sans"/>
              <a:sym typeface="DM Sans"/>
            </a:endParaRPr>
          </a:p>
        </p:txBody>
      </p:sp>
      <p:sp>
        <p:nvSpPr>
          <p:cNvPr id="386" name="Google Shape;386;p77"/>
          <p:cNvSpPr txBox="1"/>
          <p:nvPr/>
        </p:nvSpPr>
        <p:spPr>
          <a:xfrm>
            <a:off x="178800" y="3453100"/>
            <a:ext cx="8965200" cy="1369800"/>
          </a:xfrm>
          <a:prstGeom prst="rect">
            <a:avLst/>
          </a:prstGeom>
          <a:noFill/>
          <a:ln>
            <a:noFill/>
          </a:ln>
        </p:spPr>
        <p:txBody>
          <a:bodyPr anchorCtr="0" anchor="t" bIns="180000" lIns="180000" spcFirstLastPara="1" rIns="180000" wrap="square" tIns="180000">
            <a:noAutofit/>
          </a:bodyPr>
          <a:lstStyle/>
          <a:p>
            <a:pPr indent="0" lvl="0" marL="0" rtl="0" algn="l">
              <a:lnSpc>
                <a:spcPct val="130434"/>
              </a:lnSpc>
              <a:spcBef>
                <a:spcPts val="0"/>
              </a:spcBef>
              <a:spcAft>
                <a:spcPts val="0"/>
              </a:spcAft>
              <a:buClr>
                <a:schemeClr val="dk1"/>
              </a:buClr>
              <a:buSzPts val="1100"/>
              <a:buFont typeface="Arial"/>
              <a:buNone/>
            </a:pPr>
            <a:r>
              <a:t/>
            </a:r>
            <a:endParaRPr sz="1150">
              <a:solidFill>
                <a:srgbClr val="999999"/>
              </a:solidFill>
              <a:highlight>
                <a:srgbClr val="151515"/>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F79C6"/>
                </a:solidFill>
                <a:highlight>
                  <a:srgbClr val="000000"/>
                </a:highlight>
                <a:latin typeface="Consolas"/>
                <a:ea typeface="Consolas"/>
                <a:cs typeface="Consolas"/>
                <a:sym typeface="Consolas"/>
              </a:rPr>
              <a:t>if</a:t>
            </a:r>
            <a:r>
              <a:rPr lang="en-GB">
                <a:solidFill>
                  <a:srgbClr val="F8F8F2"/>
                </a:solidFill>
                <a:highlight>
                  <a:srgbClr val="000000"/>
                </a:highlight>
                <a:latin typeface="Consolas"/>
                <a:ea typeface="Consolas"/>
                <a:cs typeface="Consolas"/>
                <a:sym typeface="Consolas"/>
              </a:rPr>
              <a:t>(</a:t>
            </a:r>
            <a:r>
              <a:rPr lang="en-GB">
                <a:solidFill>
                  <a:schemeClr val="accent1"/>
                </a:solidFill>
                <a:highlight>
                  <a:srgbClr val="000000"/>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&amp;&amp;</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a:t>
            </a:r>
            <a:r>
              <a:rPr lang="en-GB">
                <a:solidFill>
                  <a:schemeClr val="accent1"/>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a:t>
            </a:r>
            <a:endParaRPr sz="1700">
              <a:solidFill>
                <a:schemeClr val="dk1"/>
              </a:solidFill>
              <a:highlight>
                <a:srgbClr val="000000"/>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8"/>
          <p:cNvSpPr txBox="1"/>
          <p:nvPr/>
        </p:nvSpPr>
        <p:spPr>
          <a:xfrm>
            <a:off x="1461300" y="18305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Hands on!</a:t>
            </a:r>
            <a:endParaRPr b="1" sz="4000">
              <a:solidFill>
                <a:schemeClr val="dk1"/>
              </a:solidFill>
              <a:latin typeface="DM Sans"/>
              <a:ea typeface="DM Sans"/>
              <a:cs typeface="DM Sans"/>
              <a:sym typeface="DM Sans"/>
            </a:endParaRPr>
          </a:p>
        </p:txBody>
      </p:sp>
      <p:pic>
        <p:nvPicPr>
          <p:cNvPr id="392" name="Google Shape;392;p78"/>
          <p:cNvPicPr preferRelativeResize="0"/>
          <p:nvPr/>
        </p:nvPicPr>
        <p:blipFill>
          <a:blip r:embed="rId3">
            <a:alphaModFix/>
          </a:blip>
          <a:stretch>
            <a:fillRect/>
          </a:stretch>
        </p:blipFill>
        <p:spPr>
          <a:xfrm>
            <a:off x="3489129" y="2705700"/>
            <a:ext cx="2165744" cy="164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79"/>
          <p:cNvGrpSpPr/>
          <p:nvPr/>
        </p:nvGrpSpPr>
        <p:grpSpPr>
          <a:xfrm>
            <a:off x="4202556" y="994173"/>
            <a:ext cx="738900" cy="738900"/>
            <a:chOff x="974706" y="2467173"/>
            <a:chExt cx="738900" cy="738900"/>
          </a:xfrm>
        </p:grpSpPr>
        <p:sp>
          <p:nvSpPr>
            <p:cNvPr id="398" name="Google Shape;398;p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7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0" name="Google Shape;400;p79"/>
          <p:cNvSpPr txBox="1"/>
          <p:nvPr/>
        </p:nvSpPr>
        <p:spPr>
          <a:xfrm>
            <a:off x="446175" y="1925250"/>
            <a:ext cx="82419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Crear un algoritmo con un condicional</a:t>
            </a:r>
            <a:endParaRPr b="1" sz="4000">
              <a:solidFill>
                <a:schemeClr val="dk1"/>
              </a:solidFill>
              <a:highlight>
                <a:srgbClr val="EAFF6A"/>
              </a:highlight>
              <a:latin typeface="DM Sans"/>
              <a:ea typeface="DM Sans"/>
              <a:cs typeface="DM Sans"/>
              <a:sym typeface="DM Sans"/>
            </a:endParaRPr>
          </a:p>
        </p:txBody>
      </p:sp>
      <p:sp>
        <p:nvSpPr>
          <p:cNvPr id="401" name="Google Shape;401;p79"/>
          <p:cNvSpPr txBox="1"/>
          <p:nvPr/>
        </p:nvSpPr>
        <p:spPr>
          <a:xfrm>
            <a:off x="987300" y="40970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83AEFB"/>
                </a:solidFill>
                <a:latin typeface="DM Sans"/>
                <a:ea typeface="DM Sans"/>
                <a:cs typeface="DM Sans"/>
                <a:sym typeface="DM Sans"/>
              </a:rPr>
              <a:t>Duración: </a:t>
            </a:r>
            <a:r>
              <a:rPr b="1" lang="en-GB" sz="2000">
                <a:solidFill>
                  <a:srgbClr val="83AEFB"/>
                </a:solidFill>
                <a:latin typeface="DM Sans"/>
                <a:ea typeface="DM Sans"/>
                <a:cs typeface="DM Sans"/>
                <a:sym typeface="DM Sans"/>
              </a:rPr>
              <a:t>25/30 minutos</a:t>
            </a:r>
            <a:endParaRPr b="1" sz="2000">
              <a:solidFill>
                <a:srgbClr val="83AEFB"/>
              </a:solidFill>
              <a:latin typeface="DM Sans"/>
              <a:ea typeface="DM Sans"/>
              <a:cs typeface="DM Sans"/>
              <a:sym typeface="DM Sans"/>
            </a:endParaRPr>
          </a:p>
        </p:txBody>
      </p:sp>
      <p:sp>
        <p:nvSpPr>
          <p:cNvPr id="402" name="Google Shape;402;p79"/>
          <p:cNvSpPr txBox="1"/>
          <p:nvPr/>
        </p:nvSpPr>
        <p:spPr>
          <a:xfrm>
            <a:off x="987300" y="3133438"/>
            <a:ext cx="7169400" cy="10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700">
                <a:solidFill>
                  <a:srgbClr val="999999"/>
                </a:solidFill>
                <a:latin typeface="DM Sans"/>
                <a:ea typeface="DM Sans"/>
                <a:cs typeface="DM Sans"/>
                <a:sym typeface="DM Sans"/>
              </a:rPr>
              <a:t>Crea un algoritmo que solicite al usuario uno o más valores ingresados por prompt(), compare las entradas y, en función de ciertas condiciones, muestre un resultado.</a:t>
            </a:r>
            <a:endParaRPr sz="2000">
              <a:solidFill>
                <a:srgbClr val="999999"/>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80"/>
          <p:cNvGrpSpPr/>
          <p:nvPr/>
        </p:nvGrpSpPr>
        <p:grpSpPr>
          <a:xfrm>
            <a:off x="457347" y="468297"/>
            <a:ext cx="431074" cy="431074"/>
            <a:chOff x="974706" y="2467173"/>
            <a:chExt cx="738900" cy="738900"/>
          </a:xfrm>
        </p:grpSpPr>
        <p:sp>
          <p:nvSpPr>
            <p:cNvPr id="408" name="Google Shape;408;p8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8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0" name="Google Shape;410;p8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Crear un algoritmo con un condicional</a:t>
            </a:r>
            <a:endParaRPr b="1" sz="4000">
              <a:solidFill>
                <a:schemeClr val="dk1"/>
              </a:solidFill>
              <a:latin typeface="DM Sans"/>
              <a:ea typeface="DM Sans"/>
              <a:cs typeface="DM Sans"/>
              <a:sym typeface="DM Sans"/>
            </a:endParaRPr>
          </a:p>
        </p:txBody>
      </p:sp>
      <p:pic>
        <p:nvPicPr>
          <p:cNvPr id="411" name="Google Shape;411;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2" name="Google Shape;412;p80"/>
          <p:cNvSpPr txBox="1"/>
          <p:nvPr/>
        </p:nvSpPr>
        <p:spPr>
          <a:xfrm>
            <a:off x="549525" y="2710950"/>
            <a:ext cx="6755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
              <a:buFont typeface="Arial"/>
              <a:buNone/>
            </a:pPr>
            <a:r>
              <a:rPr lang="en-GB" sz="1350">
                <a:solidFill>
                  <a:schemeClr val="dk1"/>
                </a:solidFill>
                <a:latin typeface="DM Sans"/>
                <a:ea typeface="DM Sans"/>
                <a:cs typeface="DM Sans"/>
                <a:sym typeface="DM Sans"/>
              </a:rPr>
              <a:t>Crea un algoritmo que solicite al usuario uno o más valores ingresados por prompt(), compare las entradas y, en función de ciertas condiciones, muestre por consola o alert() el resultado según los valores ingresados y las condiciones cumplidas.</a:t>
            </a:r>
            <a:endParaRPr sz="1350">
              <a:latin typeface="DM Sans"/>
              <a:ea typeface="DM Sans"/>
              <a:cs typeface="DM Sans"/>
              <a:sym typeface="DM Sans"/>
            </a:endParaRPr>
          </a:p>
        </p:txBody>
      </p:sp>
      <p:sp>
        <p:nvSpPr>
          <p:cNvPr id="413" name="Google Shape;413;p8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81"/>
          <p:cNvGrpSpPr/>
          <p:nvPr/>
        </p:nvGrpSpPr>
        <p:grpSpPr>
          <a:xfrm>
            <a:off x="457347" y="468297"/>
            <a:ext cx="431074" cy="431074"/>
            <a:chOff x="974706" y="2467173"/>
            <a:chExt cx="738900" cy="738900"/>
          </a:xfrm>
        </p:grpSpPr>
        <p:sp>
          <p:nvSpPr>
            <p:cNvPr id="419" name="Google Shape;419;p8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8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21" name="Google Shape;421;p81"/>
          <p:cNvSpPr txBox="1"/>
          <p:nvPr/>
        </p:nvSpPr>
        <p:spPr>
          <a:xfrm>
            <a:off x="457350" y="934025"/>
            <a:ext cx="80256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600">
                <a:solidFill>
                  <a:schemeClr val="dk1"/>
                </a:solidFill>
                <a:latin typeface="DM Sans"/>
                <a:ea typeface="DM Sans"/>
                <a:cs typeface="DM Sans"/>
                <a:sym typeface="DM Sans"/>
              </a:rPr>
              <a:t>Crear un algoritmo con un condicional</a:t>
            </a:r>
            <a:endParaRPr b="1" sz="3600">
              <a:solidFill>
                <a:schemeClr val="dk1"/>
              </a:solidFill>
              <a:latin typeface="DM Sans"/>
              <a:ea typeface="DM Sans"/>
              <a:cs typeface="DM Sans"/>
              <a:sym typeface="DM Sans"/>
            </a:endParaRPr>
          </a:p>
        </p:txBody>
      </p:sp>
      <p:sp>
        <p:nvSpPr>
          <p:cNvPr id="422" name="Google Shape;422;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23" name="Google Shape;423;p81"/>
          <p:cNvSpPr txBox="1"/>
          <p:nvPr/>
        </p:nvSpPr>
        <p:spPr>
          <a:xfrm>
            <a:off x="425700" y="2016850"/>
            <a:ext cx="8292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6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rPr b="1" lang="en-GB" sz="1350">
                <a:solidFill>
                  <a:schemeClr val="dk1"/>
                </a:solidFill>
                <a:latin typeface="DM Sans"/>
                <a:ea typeface="DM Sans"/>
                <a:cs typeface="DM Sans"/>
                <a:sym typeface="DM Sans"/>
              </a:rPr>
              <a:t>Formato: </a:t>
            </a:r>
            <a:r>
              <a:rPr lang="en-GB" sz="1350">
                <a:solidFill>
                  <a:schemeClr val="dk1"/>
                </a:solidFill>
                <a:latin typeface="DM Sans"/>
                <a:ea typeface="DM Sans"/>
                <a:cs typeface="DM Sans"/>
                <a:sym typeface="DM Sans"/>
              </a:rPr>
              <a:t>Página HTML y código fuente en JavaScript en archivo .js vinculado al HTML.</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n-GB" sz="1350">
                <a:solidFill>
                  <a:schemeClr val="dk1"/>
                </a:solidFill>
                <a:latin typeface="DM Sans"/>
                <a:ea typeface="DM Sans"/>
                <a:cs typeface="DM Sans"/>
                <a:sym typeface="DM Sans"/>
              </a:rPr>
              <a:t>Sugerencia: </a:t>
            </a:r>
            <a:r>
              <a:rPr lang="en-GB" sz="1350">
                <a:solidFill>
                  <a:schemeClr val="dk1"/>
                </a:solidFill>
                <a:latin typeface="DM Sans"/>
                <a:ea typeface="DM Sans"/>
                <a:cs typeface="DM Sans"/>
                <a:sym typeface="DM Sans"/>
              </a:rPr>
              <a:t>Tener en cuenta que los valores obtenidos por prompt() son string, si se busca operar con números hay que parsearlos antes y si van a usar cadenas recordar tener cuidado con mayúsculas y minúsculas en las comparaciones de igualdad. (Ej. “Hola” y “HOLA” no son iguales)</a:t>
            </a:r>
            <a:endParaRPr sz="1350">
              <a:solidFill>
                <a:schemeClr val="dk1"/>
              </a:solidFill>
              <a:latin typeface="DM Sans"/>
              <a:ea typeface="DM Sans"/>
              <a:cs typeface="DM Sans"/>
              <a:sym typeface="DM Sans"/>
            </a:endParaRPr>
          </a:p>
          <a:p>
            <a:pPr indent="0" lvl="0" marL="91440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82"/>
          <p:cNvGrpSpPr/>
          <p:nvPr/>
        </p:nvGrpSpPr>
        <p:grpSpPr>
          <a:xfrm>
            <a:off x="457347" y="468297"/>
            <a:ext cx="431074" cy="431074"/>
            <a:chOff x="974706" y="2467173"/>
            <a:chExt cx="738900" cy="738900"/>
          </a:xfrm>
        </p:grpSpPr>
        <p:sp>
          <p:nvSpPr>
            <p:cNvPr id="429" name="Google Shape;429;p8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31" name="Google Shape;431;p82"/>
          <p:cNvSpPr txBox="1"/>
          <p:nvPr/>
        </p:nvSpPr>
        <p:spPr>
          <a:xfrm>
            <a:off x="457350" y="934025"/>
            <a:ext cx="80256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600">
                <a:solidFill>
                  <a:schemeClr val="dk1"/>
                </a:solidFill>
                <a:latin typeface="DM Sans"/>
                <a:ea typeface="DM Sans"/>
                <a:cs typeface="DM Sans"/>
                <a:sym typeface="DM Sans"/>
              </a:rPr>
              <a:t>Crear un algoritmo con un condicional</a:t>
            </a:r>
            <a:endParaRPr b="1" sz="3600">
              <a:solidFill>
                <a:schemeClr val="dk1"/>
              </a:solidFill>
              <a:latin typeface="DM Sans"/>
              <a:ea typeface="DM Sans"/>
              <a:cs typeface="DM Sans"/>
              <a:sym typeface="DM Sans"/>
            </a:endParaRPr>
          </a:p>
        </p:txBody>
      </p:sp>
      <p:sp>
        <p:nvSpPr>
          <p:cNvPr id="432" name="Google Shape;432;p8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33" name="Google Shape;433;p82"/>
          <p:cNvSpPr txBox="1"/>
          <p:nvPr/>
        </p:nvSpPr>
        <p:spPr>
          <a:xfrm>
            <a:off x="425700" y="2016850"/>
            <a:ext cx="8292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700"/>
              <a:buFont typeface="Arial"/>
              <a:buNone/>
            </a:pPr>
            <a:r>
              <a:rPr b="1" lang="en-GB"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emplee instrucciones condicionales.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número mediante prompt y si es mayor a 1000 mostrar un alert.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un texto mediante prompt, y si es igual a "Hola" mostrar un alerta por consola.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Pedir un número por prompt y evaluar si está entre 10 y 50. En caso positivo mostrar un alert.</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84"/>
          <p:cNvGrpSpPr/>
          <p:nvPr/>
        </p:nvGrpSpPr>
        <p:grpSpPr>
          <a:xfrm>
            <a:off x="473370" y="619431"/>
            <a:ext cx="738905" cy="738905"/>
            <a:chOff x="575612" y="1950748"/>
            <a:chExt cx="431100" cy="431100"/>
          </a:xfrm>
        </p:grpSpPr>
        <p:sp>
          <p:nvSpPr>
            <p:cNvPr id="444" name="Google Shape;444;p8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8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46" name="Google Shape;446;p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47" name="Google Shape;447;p84"/>
          <p:cNvSpPr txBox="1"/>
          <p:nvPr/>
        </p:nvSpPr>
        <p:spPr>
          <a:xfrm>
            <a:off x="473350" y="1514550"/>
            <a:ext cx="7169400" cy="3586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2000"/>
              <a:buFont typeface="Arial"/>
              <a:buNone/>
            </a:pPr>
            <a:r>
              <a:rPr lang="en-GB" sz="2400">
                <a:solidFill>
                  <a:srgbClr val="B7B7B7"/>
                </a:solidFill>
                <a:latin typeface="DM Sans"/>
                <a:ea typeface="DM Sans"/>
                <a:cs typeface="DM Sans"/>
                <a:sym typeface="DM Sans"/>
              </a:rPr>
              <a:t>¿Te gustaría comprobar tus conocimientos de la clase?</a:t>
            </a:r>
            <a:endParaRPr sz="24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n-GB" sz="2400">
                <a:solidFill>
                  <a:srgbClr val="B7B7B7"/>
                </a:solidFill>
                <a:latin typeface="DM Sans"/>
                <a:ea typeface="DM Sans"/>
                <a:cs typeface="DM Sans"/>
                <a:sym typeface="DM Sans"/>
              </a:rPr>
              <a:t>Te compartimos a través del chat de zoom</a:t>
            </a:r>
            <a:endParaRPr sz="2400" u="sng">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n-GB" sz="2400">
                <a:solidFill>
                  <a:srgbClr val="B7B7B7"/>
                </a:solidFill>
                <a:latin typeface="DM Sans"/>
                <a:ea typeface="DM Sans"/>
                <a:cs typeface="DM Sans"/>
                <a:sym typeface="DM Sans"/>
              </a:rPr>
              <a:t> el enlace a un breve quiz de tarea.</a:t>
            </a:r>
            <a:endParaRPr sz="24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t/>
            </a:r>
            <a:endParaRPr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200"/>
              <a:buFont typeface="Arial"/>
              <a:buNone/>
            </a:pPr>
            <a:r>
              <a:rPr lang="en-GB" sz="1100">
                <a:solidFill>
                  <a:srgbClr val="EEFF41"/>
                </a:solidFill>
                <a:latin typeface="DM Sans"/>
                <a:ea typeface="DM Sans"/>
                <a:cs typeface="DM Sans"/>
                <a:sym typeface="DM Sans"/>
              </a:rPr>
              <a:t>Para el profesor:</a:t>
            </a:r>
            <a:endParaRPr sz="1100">
              <a:solidFill>
                <a:srgbClr val="EEFF41"/>
              </a:solidFill>
              <a:latin typeface="DM Sans"/>
              <a:ea typeface="DM Sans"/>
              <a:cs typeface="DM Sans"/>
              <a:sym typeface="DM Sans"/>
            </a:endParaRPr>
          </a:p>
          <a:p>
            <a:pPr indent="-298450" lvl="0" marL="457200" rtl="0" algn="l">
              <a:spcBef>
                <a:spcPts val="0"/>
              </a:spcBef>
              <a:spcAft>
                <a:spcPts val="0"/>
              </a:spcAft>
              <a:buClr>
                <a:srgbClr val="EEFF41"/>
              </a:buClr>
              <a:buSzPts val="1100"/>
              <a:buFont typeface="DM Sans"/>
              <a:buChar char="-"/>
            </a:pPr>
            <a:r>
              <a:rPr lang="en-GB" sz="1100">
                <a:solidFill>
                  <a:srgbClr val="EEFF41"/>
                </a:solidFill>
                <a:latin typeface="DM Sans"/>
                <a:ea typeface="DM Sans"/>
                <a:cs typeface="DM Sans"/>
                <a:sym typeface="DM Sans"/>
              </a:rPr>
              <a:t>Acceder a la carpeta “Quizzes” de la camada </a:t>
            </a:r>
            <a:endParaRPr sz="1100">
              <a:solidFill>
                <a:srgbClr val="EEFF41"/>
              </a:solidFill>
              <a:latin typeface="DM Sans"/>
              <a:ea typeface="DM Sans"/>
              <a:cs typeface="DM Sans"/>
              <a:sym typeface="DM Sans"/>
            </a:endParaRPr>
          </a:p>
          <a:p>
            <a:pPr indent="-298450" lvl="0" marL="457200" rtl="0" algn="l">
              <a:spcBef>
                <a:spcPts val="0"/>
              </a:spcBef>
              <a:spcAft>
                <a:spcPts val="0"/>
              </a:spcAft>
              <a:buClr>
                <a:srgbClr val="EEFF41"/>
              </a:buClr>
              <a:buSzPts val="1100"/>
              <a:buFont typeface="DM Sans"/>
              <a:buChar char="-"/>
            </a:pPr>
            <a:r>
              <a:rPr lang="en-GB" sz="1100">
                <a:solidFill>
                  <a:srgbClr val="EEFF41"/>
                </a:solidFill>
                <a:latin typeface="DM Sans"/>
                <a:ea typeface="DM Sans"/>
                <a:cs typeface="DM Sans"/>
                <a:sym typeface="DM Sans"/>
              </a:rPr>
              <a:t>Ingresar al formulario de la clase</a:t>
            </a:r>
            <a:endParaRPr sz="1100">
              <a:solidFill>
                <a:srgbClr val="EEFF41"/>
              </a:solidFill>
              <a:latin typeface="DM Sans"/>
              <a:ea typeface="DM Sans"/>
              <a:cs typeface="DM Sans"/>
              <a:sym typeface="DM Sans"/>
            </a:endParaRPr>
          </a:p>
          <a:p>
            <a:pPr indent="-298450" lvl="0" marL="457200" rtl="0" algn="l">
              <a:spcBef>
                <a:spcPts val="0"/>
              </a:spcBef>
              <a:spcAft>
                <a:spcPts val="0"/>
              </a:spcAft>
              <a:buClr>
                <a:srgbClr val="EEFF41"/>
              </a:buClr>
              <a:buSzPts val="1100"/>
              <a:buFont typeface="DM Sans"/>
              <a:buChar char="-"/>
            </a:pPr>
            <a:r>
              <a:rPr lang="en-GB" sz="1100">
                <a:solidFill>
                  <a:srgbClr val="EEFF41"/>
                </a:solidFill>
                <a:latin typeface="DM Sans"/>
                <a:ea typeface="DM Sans"/>
                <a:cs typeface="DM Sans"/>
                <a:sym typeface="DM Sans"/>
              </a:rPr>
              <a:t> Pulsar el botón “Invitar” </a:t>
            </a:r>
            <a:endParaRPr sz="1100">
              <a:solidFill>
                <a:srgbClr val="EEFF41"/>
              </a:solidFill>
              <a:latin typeface="DM Sans"/>
              <a:ea typeface="DM Sans"/>
              <a:cs typeface="DM Sans"/>
              <a:sym typeface="DM Sans"/>
            </a:endParaRPr>
          </a:p>
          <a:p>
            <a:pPr indent="-298450" lvl="0" marL="457200" rtl="0" algn="l">
              <a:spcBef>
                <a:spcPts val="0"/>
              </a:spcBef>
              <a:spcAft>
                <a:spcPts val="0"/>
              </a:spcAft>
              <a:buClr>
                <a:srgbClr val="EEFF41"/>
              </a:buClr>
              <a:buSzPts val="1100"/>
              <a:buFont typeface="DM Sans"/>
              <a:buChar char="-"/>
            </a:pPr>
            <a:r>
              <a:rPr lang="en-GB" sz="1100">
                <a:solidFill>
                  <a:srgbClr val="EEFF41"/>
                </a:solidFill>
                <a:latin typeface="DM Sans"/>
                <a:ea typeface="DM Sans"/>
                <a:cs typeface="DM Sans"/>
                <a:sym typeface="DM Sans"/>
              </a:rPr>
              <a:t>Copiar el enlace</a:t>
            </a:r>
            <a:endParaRPr sz="1100">
              <a:solidFill>
                <a:srgbClr val="EEFF41"/>
              </a:solidFill>
              <a:latin typeface="DM Sans"/>
              <a:ea typeface="DM Sans"/>
              <a:cs typeface="DM Sans"/>
              <a:sym typeface="DM Sans"/>
            </a:endParaRPr>
          </a:p>
          <a:p>
            <a:pPr indent="-298450" lvl="0" marL="457200" rtl="0" algn="l">
              <a:spcBef>
                <a:spcPts val="0"/>
              </a:spcBef>
              <a:spcAft>
                <a:spcPts val="0"/>
              </a:spcAft>
              <a:buClr>
                <a:srgbClr val="EEFF41"/>
              </a:buClr>
              <a:buSzPts val="1100"/>
              <a:buFont typeface="DM Sans"/>
              <a:buChar char="-"/>
            </a:pPr>
            <a:r>
              <a:rPr lang="en-GB" sz="1100">
                <a:solidFill>
                  <a:srgbClr val="EEFF41"/>
                </a:solidFill>
                <a:latin typeface="DM Sans"/>
                <a:ea typeface="DM Sans"/>
                <a:cs typeface="DM Sans"/>
                <a:sym typeface="DM Sans"/>
              </a:rPr>
              <a:t>Compartir el enlace a los alumnos a través del chat</a:t>
            </a:r>
            <a:endParaRPr sz="1100">
              <a:solidFill>
                <a:srgbClr val="EEFF41"/>
              </a:solidFill>
              <a:latin typeface="DM Sans"/>
              <a:ea typeface="DM Sans"/>
              <a:cs typeface="DM Sans"/>
              <a:sym typeface="DM Sans"/>
            </a:endParaRPr>
          </a:p>
          <a:p>
            <a:pPr indent="0" lvl="0" marL="0" rtl="0" algn="ctr">
              <a:spcBef>
                <a:spcPts val="0"/>
              </a:spcBef>
              <a:spcAft>
                <a:spcPts val="0"/>
              </a:spcAft>
              <a:buClr>
                <a:schemeClr val="dk1"/>
              </a:buClr>
              <a:buSzPts val="1400"/>
              <a:buFont typeface="Arial"/>
              <a:buNone/>
            </a:pPr>
            <a:r>
              <a:t/>
            </a:r>
            <a:endParaRPr i="1">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highlight>
                  <a:srgbClr val="EAFF6A"/>
                </a:highlight>
                <a:latin typeface="DM Sans"/>
                <a:ea typeface="DM Sans"/>
                <a:cs typeface="DM Sans"/>
                <a:sym typeface="DM Sans"/>
              </a:rPr>
              <a:t>¿Aún quieres conocer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Te recomendamos el siguiente material</a:t>
            </a:r>
            <a:endParaRPr b="1" sz="3500">
              <a:solidFill>
                <a:schemeClr val="dk1"/>
              </a:solidFill>
              <a:latin typeface="DM Sans"/>
              <a:ea typeface="DM Sans"/>
              <a:cs typeface="DM Sans"/>
              <a:sym typeface="DM Sans"/>
            </a:endParaRPr>
          </a:p>
        </p:txBody>
      </p:sp>
      <p:grpSp>
        <p:nvGrpSpPr>
          <p:cNvPr id="453" name="Google Shape;453;p85"/>
          <p:cNvGrpSpPr/>
          <p:nvPr/>
        </p:nvGrpSpPr>
        <p:grpSpPr>
          <a:xfrm>
            <a:off x="4202550" y="994173"/>
            <a:ext cx="738900" cy="738900"/>
            <a:chOff x="4202550" y="994173"/>
            <a:chExt cx="738900" cy="738900"/>
          </a:xfrm>
        </p:grpSpPr>
        <p:sp>
          <p:nvSpPr>
            <p:cNvPr id="454" name="Google Shape;454;p8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55" name="Google Shape;455;p8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461" name="Google Shape;461;p86"/>
          <p:cNvGrpSpPr/>
          <p:nvPr/>
        </p:nvGrpSpPr>
        <p:grpSpPr>
          <a:xfrm>
            <a:off x="457358" y="468285"/>
            <a:ext cx="431074" cy="431074"/>
            <a:chOff x="4202550" y="994173"/>
            <a:chExt cx="738900" cy="738900"/>
          </a:xfrm>
        </p:grpSpPr>
        <p:sp>
          <p:nvSpPr>
            <p:cNvPr id="462" name="Google Shape;462;p8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3" name="Google Shape;463;p8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64" name="Google Shape;464;p8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65" name="Google Shape;465;p86"/>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466" name="Google Shape;466;p86"/>
          <p:cNvSpPr txBox="1"/>
          <p:nvPr/>
        </p:nvSpPr>
        <p:spPr>
          <a:xfrm>
            <a:off x="457350" y="1599125"/>
            <a:ext cx="8106900" cy="28446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Conversión de tipos de datos, operadores y sentencias condicionales </a:t>
            </a:r>
            <a:r>
              <a:rPr lang="en-GB" sz="1350">
                <a:solidFill>
                  <a:srgbClr val="999999"/>
                </a:solidFill>
                <a:latin typeface="DM Sans"/>
                <a:ea typeface="DM Sans"/>
                <a:cs typeface="DM Sans"/>
                <a:sym typeface="DM Sans"/>
              </a:rPr>
              <a:t>|</a:t>
            </a:r>
            <a:r>
              <a:rPr lang="en-GB" sz="1350">
                <a:solidFill>
                  <a:schemeClr val="dk1"/>
                </a:solidFill>
                <a:latin typeface="DM Sans"/>
                <a:ea typeface="DM Sans"/>
                <a:cs typeface="DM Sans"/>
                <a:sym typeface="DM Sans"/>
              </a:rPr>
              <a:t> </a:t>
            </a:r>
            <a:br>
              <a:rPr lang="en-GB" sz="1350">
                <a:solidFill>
                  <a:schemeClr val="dk1"/>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4">
                  <a:extLst>
                    <a:ext uri="{A12FA001-AC4F-418D-AE19-62706E023703}">
                      <ahyp:hlinkClr val="tx"/>
                    </a:ext>
                  </a:extLst>
                </a:hlinkClick>
              </a:rPr>
              <a:t>Los apuntes de Majo (Página 9 a 16).</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Operadores y condicionales</a:t>
            </a:r>
            <a:r>
              <a:rPr lang="en-GB" sz="1350">
                <a:solidFill>
                  <a:srgbClr val="999999"/>
                </a:solidFill>
                <a:latin typeface="DM Sans"/>
                <a:ea typeface="DM Sans"/>
                <a:cs typeface="DM Sans"/>
                <a:sym typeface="DM Sans"/>
              </a:rPr>
              <a:t> | </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5">
                  <a:extLst>
                    <a:ext uri="{A12FA001-AC4F-418D-AE19-62706E023703}">
                      <ahyp:hlinkClr val="tx"/>
                    </a:ext>
                  </a:extLst>
                </a:hlinkClick>
              </a:rPr>
              <a:t>Te lo explico con gatitos Operadores.</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6">
                  <a:extLst>
                    <a:ext uri="{A12FA001-AC4F-418D-AE19-62706E023703}">
                      <ahyp:hlinkClr val="tx"/>
                    </a:ext>
                  </a:extLst>
                </a:hlinkClick>
              </a:rPr>
              <a:t>Te lo explico con gatitos Operadores Lógicos.</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7">
                  <a:extLst>
                    <a:ext uri="{A12FA001-AC4F-418D-AE19-62706E023703}">
                      <ahyp:hlinkClr val="tx"/>
                    </a:ext>
                  </a:extLst>
                </a:hlinkClick>
              </a:rPr>
              <a:t>Te lo explico con gatitos Condicionales.</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u="sng">
                <a:solidFill>
                  <a:srgbClr val="83AEFB"/>
                </a:solidFill>
                <a:latin typeface="DM Sans"/>
                <a:ea typeface="DM Sans"/>
                <a:cs typeface="DM Sans"/>
                <a:sym typeface="DM Sans"/>
              </a:rPr>
              <a:t>Práctica interactiva sobre operaciones con JavaScript</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br>
              <a:rPr lang="en-GB" sz="1350">
                <a:solidFill>
                  <a:srgbClr val="999999"/>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8">
                  <a:extLst>
                    <a:ext uri="{A12FA001-AC4F-418D-AE19-62706E023703}">
                      <ahyp:hlinkClr val="tx"/>
                    </a:ext>
                  </a:extLst>
                </a:hlinkClick>
              </a:rPr>
              <a:t>Silent teacher.</a:t>
            </a:r>
            <a:endParaRPr sz="1350">
              <a:solidFill>
                <a:srgbClr val="999999"/>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Arial"/>
              <a:buChar char="✓"/>
            </a:pPr>
            <a:r>
              <a:rPr lang="en-GB" sz="1350" u="sng">
                <a:solidFill>
                  <a:srgbClr val="83AEFB"/>
                </a:solidFill>
                <a:latin typeface="DM Sans"/>
                <a:ea typeface="DM Sans"/>
                <a:cs typeface="DM Sans"/>
                <a:sym typeface="DM Sans"/>
              </a:rPr>
              <a:t>Documentación</a:t>
            </a:r>
            <a:r>
              <a:rPr lang="en-GB" sz="1350">
                <a:solidFill>
                  <a:schemeClr val="dk1"/>
                </a:solidFill>
                <a:latin typeface="DM Sans"/>
                <a:ea typeface="DM Sans"/>
                <a:cs typeface="DM Sans"/>
                <a:sym typeface="DM Sans"/>
              </a:rPr>
              <a:t> </a:t>
            </a:r>
            <a:r>
              <a:rPr lang="en-GB" sz="1350">
                <a:solidFill>
                  <a:srgbClr val="999999"/>
                </a:solidFill>
                <a:latin typeface="DM Sans"/>
                <a:ea typeface="DM Sans"/>
                <a:cs typeface="DM Sans"/>
                <a:sym typeface="DM Sans"/>
              </a:rPr>
              <a:t>| </a:t>
            </a:r>
            <a:br>
              <a:rPr lang="en-GB" sz="1350">
                <a:solidFill>
                  <a:srgbClr val="999999"/>
                </a:solidFill>
                <a:latin typeface="DM Sans"/>
                <a:ea typeface="DM Sans"/>
                <a:cs typeface="DM Sans"/>
                <a:sym typeface="DM Sans"/>
              </a:rPr>
            </a:br>
            <a:r>
              <a:rPr b="1" lang="en-GB" sz="1350">
                <a:solidFill>
                  <a:srgbClr val="999999"/>
                </a:solidFill>
                <a:uFill>
                  <a:noFill/>
                </a:uFill>
                <a:latin typeface="DM Sans"/>
                <a:ea typeface="DM Sans"/>
                <a:cs typeface="DM Sans"/>
                <a:sym typeface="DM Sans"/>
                <a:hlinkClick r:id="rId9">
                  <a:extLst>
                    <a:ext uri="{A12FA001-AC4F-418D-AE19-62706E023703}">
                      <ahyp:hlinkClr val="tx"/>
                    </a:ext>
                  </a:extLst>
                </a:hlinkClick>
              </a:rPr>
              <a:t>Documentación IF ELSE</a:t>
            </a:r>
            <a:r>
              <a:rPr lang="en-GB"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457200" lvl="0" marL="0" rtl="0" algn="l">
              <a:lnSpc>
                <a:spcPct val="115000"/>
              </a:lnSpc>
              <a:spcBef>
                <a:spcPts val="0"/>
              </a:spcBef>
              <a:spcAft>
                <a:spcPts val="0"/>
              </a:spcAft>
              <a:buNone/>
            </a:pPr>
            <a:r>
              <a:rPr b="1" lang="en-GB" sz="1350">
                <a:solidFill>
                  <a:srgbClr val="999999"/>
                </a:solidFill>
                <a:uFill>
                  <a:noFill/>
                </a:uFill>
                <a:latin typeface="DM Sans"/>
                <a:ea typeface="DM Sans"/>
                <a:cs typeface="DM Sans"/>
                <a:sym typeface="DM Sans"/>
                <a:hlinkClick r:id="rId10">
                  <a:extLst>
                    <a:ext uri="{A12FA001-AC4F-418D-AE19-62706E023703}">
                      <ahyp:hlinkClr val="tx"/>
                    </a:ext>
                  </a:extLst>
                </a:hlinkClick>
              </a:rPr>
              <a:t>Documentación SWITCH</a:t>
            </a:r>
            <a:r>
              <a:rPr lang="en-GB" sz="1350">
                <a:solidFill>
                  <a:srgbClr val="999999"/>
                </a:solidFill>
                <a:latin typeface="DM Sans"/>
                <a:ea typeface="DM Sans"/>
                <a:cs typeface="DM Sans"/>
                <a:sym typeface="DM Sans"/>
              </a:rPr>
              <a:t>.</a:t>
            </a:r>
            <a:endParaRPr b="1" sz="135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CLASE N°2</a:t>
            </a:r>
            <a:endParaRPr>
              <a:latin typeface="DM Sans"/>
              <a:ea typeface="DM Sans"/>
              <a:cs typeface="DM Sans"/>
              <a:sym typeface="DM Sans"/>
            </a:endParaRPr>
          </a:p>
        </p:txBody>
      </p:sp>
      <p:sp>
        <p:nvSpPr>
          <p:cNvPr id="180" name="Google Shape;180;p5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181" name="Google Shape;181;p51"/>
          <p:cNvSpPr txBox="1"/>
          <p:nvPr/>
        </p:nvSpPr>
        <p:spPr>
          <a:xfrm>
            <a:off x="465275" y="1561175"/>
            <a:ext cx="3922200" cy="314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highlight>
                  <a:srgbClr val="EAFF6A"/>
                </a:highlight>
                <a:latin typeface="DM Sans"/>
                <a:ea typeface="DM Sans"/>
                <a:cs typeface="DM Sans"/>
                <a:sym typeface="DM Sans"/>
              </a:rPr>
              <a:t>JavaScript</a:t>
            </a:r>
            <a:r>
              <a:rPr b="1" lang="en-GB" sz="1300">
                <a:solidFill>
                  <a:schemeClr val="dk1"/>
                </a:solidFill>
                <a:latin typeface="DM Sans"/>
                <a:ea typeface="DM Sans"/>
                <a:cs typeface="DM Sans"/>
                <a:sym typeface="DM Sans"/>
              </a:rPr>
              <a:t>:</a:t>
            </a:r>
            <a:r>
              <a:rPr lang="en-GB" sz="1300">
                <a:solidFill>
                  <a:schemeClr val="dk1"/>
                </a:solidFill>
                <a:latin typeface="DM Sans"/>
                <a:ea typeface="DM Sans"/>
                <a:cs typeface="DM Sans"/>
                <a:sym typeface="DM Sans"/>
              </a:rPr>
              <a:t> es un lenguaje de programación que se utiliza principalmente para aportar dinamismo a los sitios web.</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highlight>
                  <a:srgbClr val="EAFF6A"/>
                </a:highlight>
                <a:latin typeface="DM Sans"/>
                <a:ea typeface="DM Sans"/>
                <a:cs typeface="DM Sans"/>
                <a:sym typeface="DM Sans"/>
              </a:rPr>
              <a:t>Variable</a:t>
            </a:r>
            <a:r>
              <a:rPr b="1" lang="en-GB" sz="1300">
                <a:solidFill>
                  <a:schemeClr val="dk1"/>
                </a:solidFill>
                <a:latin typeface="DM Sans"/>
                <a:ea typeface="DM Sans"/>
                <a:cs typeface="DM Sans"/>
                <a:sym typeface="DM Sans"/>
              </a:rPr>
              <a:t>:</a:t>
            </a:r>
            <a:r>
              <a:rPr lang="en-GB" sz="1300">
                <a:solidFill>
                  <a:schemeClr val="dk1"/>
                </a:solidFill>
                <a:latin typeface="DM Sans"/>
                <a:ea typeface="DM Sans"/>
                <a:cs typeface="DM Sans"/>
                <a:sym typeface="DM Sans"/>
              </a:rPr>
              <a:t> es un espacio reservado en la memoria que, como su nombre indica, puede cambiar de contenido a lo largo de la ejecución de un programa. Podemos almacenar un número, un texto, un listado de números, etcétera.</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highlight>
                  <a:srgbClr val="EAFF6A"/>
                </a:highlight>
                <a:latin typeface="DM Sans"/>
                <a:ea typeface="DM Sans"/>
                <a:cs typeface="DM Sans"/>
                <a:sym typeface="DM Sans"/>
              </a:rPr>
              <a:t>Algoritmo</a:t>
            </a:r>
            <a:r>
              <a:rPr b="1" lang="en-GB" sz="1300">
                <a:solidFill>
                  <a:schemeClr val="dk1"/>
                </a:solidFill>
                <a:latin typeface="DM Sans"/>
                <a:ea typeface="DM Sans"/>
                <a:cs typeface="DM Sans"/>
                <a:sym typeface="DM Sans"/>
              </a:rPr>
              <a:t>:</a:t>
            </a:r>
            <a:r>
              <a:rPr lang="en-GB" sz="1300">
                <a:solidFill>
                  <a:schemeClr val="dk1"/>
                </a:solidFill>
                <a:latin typeface="DM Sans"/>
                <a:ea typeface="DM Sans"/>
                <a:cs typeface="DM Sans"/>
                <a:sym typeface="DM Sans"/>
              </a:rPr>
              <a:t> en programación, es un conjunto de procedimientos o funciones que se necesitan para realizar cierta operación o acción.</a:t>
            </a:r>
            <a:endParaRPr b="1" sz="1300">
              <a:solidFill>
                <a:schemeClr val="dk1"/>
              </a:solidFill>
              <a:highlight>
                <a:srgbClr val="EAFF6A"/>
              </a:highlight>
              <a:latin typeface="DM Sans"/>
              <a:ea typeface="DM Sans"/>
              <a:cs typeface="DM Sans"/>
              <a:sym typeface="DM Sans"/>
            </a:endParaRPr>
          </a:p>
        </p:txBody>
      </p:sp>
      <p:sp>
        <p:nvSpPr>
          <p:cNvPr id="182" name="Google Shape;182;p51"/>
          <p:cNvSpPr txBox="1"/>
          <p:nvPr/>
        </p:nvSpPr>
        <p:spPr>
          <a:xfrm>
            <a:off x="4519500" y="193200"/>
            <a:ext cx="4206000" cy="475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highlight>
                  <a:srgbClr val="EAFF6A"/>
                </a:highlight>
                <a:latin typeface="DM Sans"/>
                <a:ea typeface="DM Sans"/>
                <a:cs typeface="DM Sans"/>
                <a:sym typeface="DM Sans"/>
              </a:rPr>
              <a:t>Operadores lógicos</a:t>
            </a:r>
            <a:r>
              <a:rPr b="1" lang="en-GB" sz="1300">
                <a:solidFill>
                  <a:schemeClr val="dk1"/>
                </a:solidFill>
                <a:latin typeface="DM Sans"/>
                <a:ea typeface="DM Sans"/>
                <a:cs typeface="DM Sans"/>
                <a:sym typeface="DM Sans"/>
              </a:rPr>
              <a:t>:</a:t>
            </a:r>
            <a:r>
              <a:rPr lang="en-GB" sz="1300">
                <a:solidFill>
                  <a:schemeClr val="dk1"/>
                </a:solidFill>
                <a:latin typeface="DM Sans"/>
                <a:ea typeface="DM Sans"/>
                <a:cs typeface="DM Sans"/>
                <a:sym typeface="DM Sans"/>
              </a:rPr>
              <a:t> permiten agrupar expresiones lógicas. Las expresiones lógicas son todas aquellas expresiones que obtienen como resultado verdadero o falso. Los operadores lógicos son aquellos que hacen de nexo de este tipo de expresiones.</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b="1" lang="en-GB" sz="1300">
                <a:solidFill>
                  <a:schemeClr val="dk1"/>
                </a:solidFill>
                <a:highlight>
                  <a:srgbClr val="EAFF6A"/>
                </a:highlight>
                <a:latin typeface="DM Sans"/>
                <a:ea typeface="DM Sans"/>
                <a:cs typeface="DM Sans"/>
                <a:sym typeface="DM Sans"/>
              </a:rPr>
              <a:t>Anidar</a:t>
            </a:r>
            <a:r>
              <a:rPr b="1" lang="en-GB" sz="1300">
                <a:solidFill>
                  <a:schemeClr val="dk1"/>
                </a:solidFill>
                <a:latin typeface="DM Sans"/>
                <a:ea typeface="DM Sans"/>
                <a:cs typeface="DM Sans"/>
                <a:sym typeface="DM Sans"/>
              </a:rPr>
              <a:t>:</a:t>
            </a:r>
            <a:r>
              <a:rPr lang="en-GB" sz="1300">
                <a:solidFill>
                  <a:schemeClr val="dk1"/>
                </a:solidFill>
                <a:latin typeface="DM Sans"/>
                <a:ea typeface="DM Sans"/>
                <a:cs typeface="DM Sans"/>
                <a:sym typeface="DM Sans"/>
              </a:rPr>
              <a:t> en programación, se refiere a escribir una sentencia junto a una subsiguiente dentro de la misma estructura sintáctica. Es decir, que no hay un salto de línea en el medio.</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highlight>
                  <a:srgbClr val="EAFF6A"/>
                </a:highlight>
                <a:latin typeface="DM Sans"/>
                <a:ea typeface="DM Sans"/>
                <a:cs typeface="DM Sans"/>
                <a:sym typeface="DM Sans"/>
              </a:rPr>
              <a:t>Parsear</a:t>
            </a:r>
            <a:r>
              <a:rPr b="1" lang="en-GB" sz="1300">
                <a:solidFill>
                  <a:schemeClr val="dk1"/>
                </a:solidFill>
                <a:latin typeface="DM Sans"/>
                <a:ea typeface="DM Sans"/>
                <a:cs typeface="DM Sans"/>
                <a:sym typeface="DM Sans"/>
              </a:rPr>
              <a:t>: </a:t>
            </a:r>
            <a:r>
              <a:rPr lang="en-GB" sz="1300">
                <a:solidFill>
                  <a:schemeClr val="dk1"/>
                </a:solidFill>
                <a:latin typeface="DM Sans"/>
                <a:ea typeface="DM Sans"/>
                <a:cs typeface="DM Sans"/>
                <a:sym typeface="DM Sans"/>
              </a:rPr>
              <a:t>es una palabra devengada del inglés "parse". Refiere en programación, a una actividad que consiste en el análisis de texto para determinar si cumple o no reglas o patrones y en base a esto tomar alguna determinación.</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highlight>
                  <a:srgbClr val="EAFF6A"/>
                </a:highlight>
                <a:latin typeface="DM Sans"/>
                <a:ea typeface="DM Sans"/>
                <a:cs typeface="DM Sans"/>
                <a:sym typeface="DM Sans"/>
              </a:rPr>
              <a:t>Script</a:t>
            </a:r>
            <a:r>
              <a:rPr lang="en-GB" sz="1300">
                <a:solidFill>
                  <a:schemeClr val="dk1"/>
                </a:solidFill>
                <a:latin typeface="DM Sans"/>
                <a:ea typeface="DM Sans"/>
                <a:cs typeface="DM Sans"/>
                <a:sym typeface="DM Sans"/>
              </a:rPr>
              <a:t>: un script es una secuencia de instrucciones que realizan una o más tareas.</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solidFill>
                  <a:srgbClr val="FFFFFF"/>
                </a:solidFill>
                <a:latin typeface="DM Sans"/>
                <a:ea typeface="DM Sans"/>
                <a:cs typeface="DM Sans"/>
                <a:sym typeface="DM Sans"/>
              </a:rPr>
              <a:t>Muchas gracias</a:t>
            </a:r>
            <a:r>
              <a:rPr b="1" lang="en-GB"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000">
                <a:solidFill>
                  <a:srgbClr val="EAFF6A"/>
                </a:solidFill>
                <a:latin typeface="Helvetica Neue"/>
                <a:ea typeface="Helvetica Neue"/>
                <a:cs typeface="Helvetica Neue"/>
                <a:sym typeface="Helvetica Neue"/>
              </a:rPr>
              <a:t>Resumen</a:t>
            </a:r>
            <a:r>
              <a:rPr b="1" lang="en-GB"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n-GB"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477" name="Google Shape;477;p88"/>
          <p:cNvSpPr txBox="1"/>
          <p:nvPr/>
        </p:nvSpPr>
        <p:spPr>
          <a:xfrm>
            <a:off x="2109143" y="2502363"/>
            <a:ext cx="4925700" cy="1272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Operador if, else y sus variantes.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Variables Boolean</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n-GB" sz="1350">
                <a:solidFill>
                  <a:schemeClr val="lt1"/>
                </a:solidFill>
                <a:latin typeface="DM Sans"/>
                <a:ea typeface="DM Sans"/>
                <a:cs typeface="DM Sans"/>
                <a:sym typeface="DM Sans"/>
              </a:rPr>
              <a:t>Operaciones lógicas: AND, OR, NOT y sus combinaciones. </a:t>
            </a:r>
            <a:endParaRPr sz="135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Opina y valora</a:t>
            </a:r>
            <a:r>
              <a:rPr b="1" lang="en-GB"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90"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MAPA DE </a:t>
            </a:r>
            <a:r>
              <a:rPr lang="en-GB"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88" name="Google Shape;188;p5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89" name="Google Shape;189;p52"/>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Variables boolean</a:t>
            </a:r>
            <a:endParaRPr sz="1200">
              <a:solidFill>
                <a:srgbClr val="FFFFFF"/>
              </a:solidFill>
              <a:latin typeface="DM Sans"/>
              <a:ea typeface="DM Sans"/>
              <a:cs typeface="DM Sans"/>
              <a:sym typeface="DM Sans"/>
            </a:endParaRPr>
          </a:p>
        </p:txBody>
      </p:sp>
      <p:sp>
        <p:nvSpPr>
          <p:cNvPr id="190" name="Google Shape;190;p52"/>
          <p:cNvSpPr/>
          <p:nvPr/>
        </p:nvSpPr>
        <p:spPr>
          <a:xfrm>
            <a:off x="3743100" y="1090350"/>
            <a:ext cx="1657800" cy="55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Estructura IF</a:t>
            </a:r>
            <a:endParaRPr sz="1200">
              <a:solidFill>
                <a:srgbClr val="222222"/>
              </a:solidFill>
              <a:latin typeface="DM Sans"/>
              <a:ea typeface="DM Sans"/>
              <a:cs typeface="DM Sans"/>
              <a:sym typeface="DM Sans"/>
            </a:endParaRPr>
          </a:p>
        </p:txBody>
      </p:sp>
      <p:sp>
        <p:nvSpPr>
          <p:cNvPr id="191" name="Google Shape;191;p52"/>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Condicionales en JavaScript</a:t>
            </a:r>
            <a:endParaRPr sz="1200">
              <a:solidFill>
                <a:srgbClr val="FFFFFF"/>
              </a:solidFill>
              <a:latin typeface="DM Sans"/>
              <a:ea typeface="DM Sans"/>
              <a:cs typeface="DM Sans"/>
              <a:sym typeface="DM Sans"/>
            </a:endParaRPr>
          </a:p>
        </p:txBody>
      </p:sp>
      <p:sp>
        <p:nvSpPr>
          <p:cNvPr id="192" name="Google Shape;192;p52"/>
          <p:cNvSpPr/>
          <p:nvPr/>
        </p:nvSpPr>
        <p:spPr>
          <a:xfrm>
            <a:off x="627800" y="32164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DM Sans"/>
                <a:ea typeface="DM Sans"/>
                <a:cs typeface="DM Sans"/>
                <a:sym typeface="DM Sans"/>
              </a:rPr>
              <a:t>Operadores lógicos de comparación</a:t>
            </a:r>
            <a:endParaRPr sz="1200">
              <a:solidFill>
                <a:srgbClr val="FFFFFF"/>
              </a:solidFill>
              <a:latin typeface="DM Sans"/>
              <a:ea typeface="DM Sans"/>
              <a:cs typeface="DM Sans"/>
              <a:sym typeface="DM Sans"/>
            </a:endParaRPr>
          </a:p>
        </p:txBody>
      </p:sp>
      <p:cxnSp>
        <p:nvCxnSpPr>
          <p:cNvPr id="193" name="Google Shape;193;p52"/>
          <p:cNvCxnSpPr>
            <a:endCxn id="191"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194" name="Google Shape;194;p52"/>
          <p:cNvSpPr/>
          <p:nvPr/>
        </p:nvSpPr>
        <p:spPr>
          <a:xfrm>
            <a:off x="3039275" y="2305375"/>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Valores falsos</a:t>
            </a:r>
            <a:endParaRPr sz="1200">
              <a:solidFill>
                <a:srgbClr val="222222"/>
              </a:solidFill>
              <a:latin typeface="DM Sans"/>
              <a:ea typeface="DM Sans"/>
              <a:cs typeface="DM Sans"/>
              <a:sym typeface="DM Sans"/>
            </a:endParaRPr>
          </a:p>
        </p:txBody>
      </p:sp>
      <p:cxnSp>
        <p:nvCxnSpPr>
          <p:cNvPr id="195" name="Google Shape;195;p52"/>
          <p:cNvCxnSpPr>
            <a:stCxn id="191" idx="3"/>
          </p:cNvCxnSpPr>
          <p:nvPr/>
        </p:nvCxnSpPr>
        <p:spPr>
          <a:xfrm flipH="1" rot="10800000">
            <a:off x="2080925" y="1361853"/>
            <a:ext cx="1652100" cy="6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96" name="Google Shape;196;p52"/>
          <p:cNvCxnSpPr>
            <a:stCxn id="189" idx="3"/>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197" name="Google Shape;197;p52"/>
          <p:cNvSpPr/>
          <p:nvPr/>
        </p:nvSpPr>
        <p:spPr>
          <a:xfrm>
            <a:off x="3039274" y="1913538"/>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Valores verdaderos</a:t>
            </a:r>
            <a:endParaRPr sz="1200">
              <a:solidFill>
                <a:srgbClr val="222222"/>
              </a:solidFill>
              <a:latin typeface="DM Sans"/>
              <a:ea typeface="DM Sans"/>
              <a:cs typeface="DM Sans"/>
              <a:sym typeface="DM Sans"/>
            </a:endParaRPr>
          </a:p>
        </p:txBody>
      </p:sp>
      <p:cxnSp>
        <p:nvCxnSpPr>
          <p:cNvPr id="198" name="Google Shape;198;p52"/>
          <p:cNvCxnSpPr>
            <a:stCxn id="189" idx="3"/>
            <a:endCxn id="197"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99" name="Google Shape;199;p52"/>
          <p:cNvCxnSpPr/>
          <p:nvPr/>
        </p:nvCxnSpPr>
        <p:spPr>
          <a:xfrm>
            <a:off x="2089093" y="3507078"/>
            <a:ext cx="732900" cy="0"/>
          </a:xfrm>
          <a:prstGeom prst="straightConnector1">
            <a:avLst/>
          </a:prstGeom>
          <a:noFill/>
          <a:ln cap="flat" cmpd="sng" w="9525">
            <a:solidFill>
              <a:srgbClr val="CCCCCC"/>
            </a:solidFill>
            <a:prstDash val="solid"/>
            <a:round/>
            <a:headEnd len="med" w="med" type="oval"/>
            <a:tailEnd len="med" w="med" type="oval"/>
          </a:ln>
        </p:spPr>
      </p:cxnSp>
      <p:sp>
        <p:nvSpPr>
          <p:cNvPr id="200" name="Google Shape;200;p52"/>
          <p:cNvSpPr/>
          <p:nvPr/>
        </p:nvSpPr>
        <p:spPr>
          <a:xfrm>
            <a:off x="2825750" y="3366688"/>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AND</a:t>
            </a:r>
            <a:endParaRPr sz="1200">
              <a:solidFill>
                <a:srgbClr val="222222"/>
              </a:solidFill>
              <a:latin typeface="DM Sans"/>
              <a:ea typeface="DM Sans"/>
              <a:cs typeface="DM Sans"/>
              <a:sym typeface="DM Sans"/>
            </a:endParaRPr>
          </a:p>
        </p:txBody>
      </p:sp>
      <p:sp>
        <p:nvSpPr>
          <p:cNvPr id="201" name="Google Shape;201;p52"/>
          <p:cNvSpPr/>
          <p:nvPr/>
        </p:nvSpPr>
        <p:spPr>
          <a:xfrm>
            <a:off x="2825750" y="3755813"/>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NOT</a:t>
            </a:r>
            <a:endParaRPr sz="1200">
              <a:solidFill>
                <a:srgbClr val="222222"/>
              </a:solidFill>
              <a:latin typeface="DM Sans"/>
              <a:ea typeface="DM Sans"/>
              <a:cs typeface="DM Sans"/>
              <a:sym typeface="DM Sans"/>
            </a:endParaRPr>
          </a:p>
        </p:txBody>
      </p:sp>
      <p:cxnSp>
        <p:nvCxnSpPr>
          <p:cNvPr id="202" name="Google Shape;202;p52"/>
          <p:cNvCxnSpPr/>
          <p:nvPr/>
        </p:nvCxnSpPr>
        <p:spPr>
          <a:xfrm>
            <a:off x="2089099" y="3507088"/>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03" name="Google Shape;203;p52"/>
          <p:cNvSpPr/>
          <p:nvPr/>
        </p:nvSpPr>
        <p:spPr>
          <a:xfrm>
            <a:off x="2825750" y="4122713"/>
            <a:ext cx="8991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OR</a:t>
            </a:r>
            <a:endParaRPr sz="1200">
              <a:solidFill>
                <a:srgbClr val="222222"/>
              </a:solidFill>
              <a:latin typeface="DM Sans"/>
              <a:ea typeface="DM Sans"/>
              <a:cs typeface="DM Sans"/>
              <a:sym typeface="DM Sans"/>
            </a:endParaRPr>
          </a:p>
        </p:txBody>
      </p:sp>
      <p:cxnSp>
        <p:nvCxnSpPr>
          <p:cNvPr id="204" name="Google Shape;204;p52"/>
          <p:cNvCxnSpPr>
            <a:stCxn id="192" idx="3"/>
          </p:cNvCxnSpPr>
          <p:nvPr/>
        </p:nvCxnSpPr>
        <p:spPr>
          <a:xfrm>
            <a:off x="2080700" y="3517650"/>
            <a:ext cx="744600" cy="578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05" name="Google Shape;205;p52"/>
          <p:cNvSpPr/>
          <p:nvPr/>
        </p:nvSpPr>
        <p:spPr>
          <a:xfrm>
            <a:off x="6176873" y="1364302"/>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if… else if,</a:t>
            </a:r>
            <a:endParaRPr sz="1200">
              <a:solidFill>
                <a:srgbClr val="222222"/>
              </a:solidFill>
              <a:latin typeface="DM Sans"/>
              <a:ea typeface="DM Sans"/>
              <a:cs typeface="DM Sans"/>
              <a:sym typeface="DM Sans"/>
            </a:endParaRPr>
          </a:p>
        </p:txBody>
      </p:sp>
      <p:cxnSp>
        <p:nvCxnSpPr>
          <p:cNvPr id="206" name="Google Shape;206;p52"/>
          <p:cNvCxnSpPr/>
          <p:nvPr/>
        </p:nvCxnSpPr>
        <p:spPr>
          <a:xfrm>
            <a:off x="5410975" y="1474454"/>
            <a:ext cx="765900" cy="0"/>
          </a:xfrm>
          <a:prstGeom prst="straightConnector1">
            <a:avLst/>
          </a:prstGeom>
          <a:noFill/>
          <a:ln cap="flat" cmpd="sng" w="9525">
            <a:solidFill>
              <a:srgbClr val="CCCCCC"/>
            </a:solidFill>
            <a:prstDash val="solid"/>
            <a:round/>
            <a:headEnd len="med" w="med" type="oval"/>
            <a:tailEnd len="med" w="med" type="oval"/>
          </a:ln>
        </p:spPr>
      </p:cxnSp>
      <p:sp>
        <p:nvSpPr>
          <p:cNvPr id="207" name="Google Shape;207;p52"/>
          <p:cNvSpPr/>
          <p:nvPr/>
        </p:nvSpPr>
        <p:spPr>
          <a:xfrm>
            <a:off x="6176872" y="1050775"/>
            <a:ext cx="962100" cy="22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rgbClr val="222222"/>
                </a:solidFill>
                <a:latin typeface="DM Sans"/>
                <a:ea typeface="DM Sans"/>
                <a:cs typeface="DM Sans"/>
                <a:sym typeface="DM Sans"/>
              </a:rPr>
              <a:t>if… else,</a:t>
            </a:r>
            <a:endParaRPr sz="1200">
              <a:solidFill>
                <a:srgbClr val="222222"/>
              </a:solidFill>
              <a:latin typeface="DM Sans"/>
              <a:ea typeface="DM Sans"/>
              <a:cs typeface="DM Sans"/>
              <a:sym typeface="DM Sans"/>
            </a:endParaRPr>
          </a:p>
        </p:txBody>
      </p:sp>
      <p:cxnSp>
        <p:nvCxnSpPr>
          <p:cNvPr id="208" name="Google Shape;208;p52"/>
          <p:cNvCxnSpPr>
            <a:endCxn id="207" idx="1"/>
          </p:cNvCxnSpPr>
          <p:nvPr/>
        </p:nvCxnSpPr>
        <p:spPr>
          <a:xfrm flipH="1" rot="10800000">
            <a:off x="5410972" y="1163125"/>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09" name="Google Shape;209;p52"/>
          <p:cNvCxnSpPr/>
          <p:nvPr/>
        </p:nvCxnSpPr>
        <p:spPr>
          <a:xfrm flipH="1" rot="10800000">
            <a:off x="1350725" y="2744253"/>
            <a:ext cx="7500" cy="472200"/>
          </a:xfrm>
          <a:prstGeom prst="straightConnector1">
            <a:avLst/>
          </a:prstGeom>
          <a:noFill/>
          <a:ln cap="flat" cmpd="sng" w="9525">
            <a:solidFill>
              <a:srgbClr val="CCCCCC"/>
            </a:solidFill>
            <a:prstDash val="solid"/>
            <a:round/>
            <a:headEnd len="med" w="med" type="oval"/>
            <a:tailEnd len="med" w="med" type="oval"/>
          </a:ln>
        </p:spPr>
      </p:cxnSp>
      <p:cxnSp>
        <p:nvCxnSpPr>
          <p:cNvPr id="210" name="Google Shape;210;p52"/>
          <p:cNvCxnSpPr/>
          <p:nvPr/>
        </p:nvCxnSpPr>
        <p:spPr>
          <a:xfrm rot="10800000">
            <a:off x="3728607" y="3523103"/>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211" name="Google Shape;211;p52"/>
          <p:cNvCxnSpPr/>
          <p:nvPr/>
        </p:nvCxnSpPr>
        <p:spPr>
          <a:xfrm flipH="1">
            <a:off x="3728601" y="35231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12" name="Google Shape;212;p52"/>
          <p:cNvCxnSpPr/>
          <p:nvPr/>
        </p:nvCxnSpPr>
        <p:spPr>
          <a:xfrm flipH="1">
            <a:off x="3725300" y="3533675"/>
            <a:ext cx="744600" cy="578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13" name="Google Shape;213;p52"/>
          <p:cNvSpPr/>
          <p:nvPr/>
        </p:nvSpPr>
        <p:spPr>
          <a:xfrm>
            <a:off x="4471850" y="3382700"/>
            <a:ext cx="1715400" cy="28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Combinaciones</a:t>
            </a:r>
            <a:endParaRPr sz="1200">
              <a:solidFill>
                <a:srgbClr val="22222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3"/>
          <p:cNvSpPr txBox="1"/>
          <p:nvPr/>
        </p:nvSpPr>
        <p:spPr>
          <a:xfrm>
            <a:off x="1461300" y="11736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Empezamos…</a:t>
            </a:r>
            <a:endParaRPr b="1" sz="4000">
              <a:solidFill>
                <a:schemeClr val="dk1"/>
              </a:solidFill>
              <a:latin typeface="DM Sans"/>
              <a:ea typeface="DM Sans"/>
              <a:cs typeface="DM Sans"/>
              <a:sym typeface="DM Sans"/>
            </a:endParaRPr>
          </a:p>
        </p:txBody>
      </p:sp>
      <p:pic>
        <p:nvPicPr>
          <p:cNvPr id="219" name="Google Shape;219;p53"/>
          <p:cNvPicPr preferRelativeResize="0"/>
          <p:nvPr/>
        </p:nvPicPr>
        <p:blipFill>
          <a:blip r:embed="rId3">
            <a:alphaModFix/>
          </a:blip>
          <a:stretch>
            <a:fillRect/>
          </a:stretch>
        </p:blipFill>
        <p:spPr>
          <a:xfrm>
            <a:off x="2840451" y="2067575"/>
            <a:ext cx="3463100" cy="195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Condicionales en JS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5"/>
          <p:cNvSpPr txBox="1"/>
          <p:nvPr/>
        </p:nvSpPr>
        <p:spPr>
          <a:xfrm>
            <a:off x="457725" y="97182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Condicionales: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230" name="Google Shape;230;p55"/>
          <p:cNvSpPr txBox="1"/>
          <p:nvPr/>
        </p:nvSpPr>
        <p:spPr>
          <a:xfrm>
            <a:off x="457725" y="2264825"/>
            <a:ext cx="47301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Cuando en programación hablamos de condicionales, hablamos de una </a:t>
            </a:r>
            <a:r>
              <a:rPr b="1" lang="en-GB" sz="1350">
                <a:solidFill>
                  <a:schemeClr val="dk1"/>
                </a:solidFill>
                <a:latin typeface="DM Sans"/>
                <a:ea typeface="DM Sans"/>
                <a:cs typeface="DM Sans"/>
                <a:sym typeface="DM Sans"/>
              </a:rPr>
              <a:t>estructura sintáctica</a:t>
            </a:r>
            <a:r>
              <a:rPr lang="en-GB" sz="1350">
                <a:solidFill>
                  <a:schemeClr val="dk1"/>
                </a:solidFill>
                <a:latin typeface="DM Sans"/>
                <a:ea typeface="DM Sans"/>
                <a:cs typeface="DM Sans"/>
                <a:sym typeface="DM Sans"/>
              </a:rPr>
              <a:t> que sirve para tomar una </a:t>
            </a:r>
            <a:r>
              <a:rPr b="1" lang="en-GB" sz="1350">
                <a:solidFill>
                  <a:schemeClr val="dk1"/>
                </a:solidFill>
                <a:latin typeface="DM Sans"/>
                <a:ea typeface="DM Sans"/>
                <a:cs typeface="DM Sans"/>
                <a:sym typeface="DM Sans"/>
              </a:rPr>
              <a:t>decisión </a:t>
            </a:r>
            <a:r>
              <a:rPr lang="en-GB" sz="1350">
                <a:solidFill>
                  <a:schemeClr val="dk1"/>
                </a:solidFill>
                <a:latin typeface="DM Sans"/>
                <a:ea typeface="DM Sans"/>
                <a:cs typeface="DM Sans"/>
                <a:sym typeface="DM Sans"/>
              </a:rPr>
              <a:t>a partir de una </a:t>
            </a:r>
            <a:r>
              <a:rPr b="1" lang="en-GB" sz="1350">
                <a:solidFill>
                  <a:schemeClr val="dk1"/>
                </a:solidFill>
                <a:latin typeface="DM Sans"/>
                <a:ea typeface="DM Sans"/>
                <a:cs typeface="DM Sans"/>
                <a:sym typeface="DM Sans"/>
              </a:rPr>
              <a:t>condición</a:t>
            </a:r>
            <a:r>
              <a:rPr lang="en-GB"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i="1" lang="en-GB" sz="1350">
                <a:solidFill>
                  <a:schemeClr val="dk1"/>
                </a:solidFill>
                <a:latin typeface="DM Sans"/>
                <a:ea typeface="DM Sans"/>
                <a:cs typeface="DM Sans"/>
                <a:sym typeface="DM Sans"/>
              </a:rPr>
              <a:t>Si &lt;condición&gt; entonces &lt;operación&gt;</a:t>
            </a:r>
            <a:endParaRPr sz="1350">
              <a:latin typeface="DM Sans"/>
              <a:ea typeface="DM Sans"/>
              <a:cs typeface="DM Sans"/>
              <a:sym typeface="DM Sans"/>
            </a:endParaRPr>
          </a:p>
        </p:txBody>
      </p:sp>
      <p:pic>
        <p:nvPicPr>
          <p:cNvPr id="231" name="Google Shape;231;p55"/>
          <p:cNvPicPr preferRelativeResize="0"/>
          <p:nvPr/>
        </p:nvPicPr>
        <p:blipFill rotWithShape="1">
          <a:blip r:embed="rId3">
            <a:alphaModFix/>
          </a:blip>
          <a:srcRect b="3829" l="0" r="0" t="191"/>
          <a:stretch/>
        </p:blipFill>
        <p:spPr>
          <a:xfrm>
            <a:off x="6060800" y="839175"/>
            <a:ext cx="2391900" cy="346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Control de flujos</a:t>
            </a:r>
            <a:endParaRPr b="1" sz="4000">
              <a:solidFill>
                <a:schemeClr val="dk1"/>
              </a:solidFill>
              <a:latin typeface="DM Sans"/>
              <a:ea typeface="DM Sans"/>
              <a:cs typeface="DM Sans"/>
              <a:sym typeface="DM Sans"/>
            </a:endParaRPr>
          </a:p>
        </p:txBody>
      </p:sp>
      <p:sp>
        <p:nvSpPr>
          <p:cNvPr id="238" name="Google Shape;238;p56"/>
          <p:cNvSpPr txBox="1"/>
          <p:nvPr/>
        </p:nvSpPr>
        <p:spPr>
          <a:xfrm>
            <a:off x="3649500" y="221161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Hasta ahora todas las instrucciones que escribimos se ejecutan en </a:t>
            </a:r>
            <a:r>
              <a:rPr i="1" lang="en-GB" sz="1350">
                <a:solidFill>
                  <a:schemeClr val="dk1"/>
                </a:solidFill>
                <a:latin typeface="DM Sans"/>
                <a:ea typeface="DM Sans"/>
                <a:cs typeface="DM Sans"/>
                <a:sym typeface="DM Sans"/>
              </a:rPr>
              <a:t>línea recta</a:t>
            </a:r>
            <a:r>
              <a:rPr lang="en-GB" sz="1350">
                <a:solidFill>
                  <a:schemeClr val="dk1"/>
                </a:solidFill>
                <a:latin typeface="DM Sans"/>
                <a:ea typeface="DM Sans"/>
                <a:cs typeface="DM Sans"/>
                <a:sym typeface="DM Sans"/>
              </a:rPr>
              <a:t>, una sentencia después de la otra.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La idea del control de flujos es marcar puntos en nuestra aplicación donde, a partir de alguna evaluación, nuestro programa pueda tomar varios caminos posibles de acción.</a:t>
            </a:r>
            <a:endParaRPr sz="1350">
              <a:latin typeface="DM Sans"/>
              <a:ea typeface="DM Sans"/>
              <a:cs typeface="DM Sans"/>
              <a:sym typeface="DM Sans"/>
            </a:endParaRPr>
          </a:p>
        </p:txBody>
      </p:sp>
      <p:pic>
        <p:nvPicPr>
          <p:cNvPr id="239" name="Google Shape;239;p56"/>
          <p:cNvPicPr preferRelativeResize="0"/>
          <p:nvPr/>
        </p:nvPicPr>
        <p:blipFill>
          <a:blip r:embed="rId3">
            <a:alphaModFix/>
          </a:blip>
          <a:stretch>
            <a:fillRect/>
          </a:stretch>
        </p:blipFill>
        <p:spPr>
          <a:xfrm>
            <a:off x="1071603" y="1301374"/>
            <a:ext cx="2004546" cy="453889"/>
          </a:xfrm>
          <a:prstGeom prst="rect">
            <a:avLst/>
          </a:prstGeom>
          <a:noFill/>
          <a:ln>
            <a:noFill/>
          </a:ln>
        </p:spPr>
      </p:pic>
      <p:pic>
        <p:nvPicPr>
          <p:cNvPr id="240" name="Google Shape;240;p56"/>
          <p:cNvPicPr preferRelativeResize="0"/>
          <p:nvPr/>
        </p:nvPicPr>
        <p:blipFill>
          <a:blip r:embed="rId4">
            <a:alphaModFix/>
          </a:blip>
          <a:stretch>
            <a:fillRect/>
          </a:stretch>
        </p:blipFill>
        <p:spPr>
          <a:xfrm>
            <a:off x="1046124" y="2456063"/>
            <a:ext cx="2055509" cy="10984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